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</p:sldMasterIdLst>
  <p:notesMasterIdLst>
    <p:notesMasterId r:id="rId43"/>
  </p:notesMasterIdLst>
  <p:sldIdLst>
    <p:sldId id="256" r:id="rId3"/>
    <p:sldId id="358" r:id="rId4"/>
    <p:sldId id="391" r:id="rId5"/>
    <p:sldId id="366" r:id="rId6"/>
    <p:sldId id="426" r:id="rId7"/>
    <p:sldId id="436" r:id="rId8"/>
    <p:sldId id="429" r:id="rId9"/>
    <p:sldId id="427" r:id="rId10"/>
    <p:sldId id="423" r:id="rId11"/>
    <p:sldId id="392" r:id="rId12"/>
    <p:sldId id="430" r:id="rId13"/>
    <p:sldId id="431" r:id="rId14"/>
    <p:sldId id="432" r:id="rId15"/>
    <p:sldId id="395" r:id="rId16"/>
    <p:sldId id="399" r:id="rId17"/>
    <p:sldId id="414" r:id="rId18"/>
    <p:sldId id="419" r:id="rId19"/>
    <p:sldId id="398" r:id="rId20"/>
    <p:sldId id="396" r:id="rId21"/>
    <p:sldId id="397" r:id="rId22"/>
    <p:sldId id="415" r:id="rId23"/>
    <p:sldId id="400" r:id="rId24"/>
    <p:sldId id="416" r:id="rId25"/>
    <p:sldId id="420" r:id="rId26"/>
    <p:sldId id="417" r:id="rId27"/>
    <p:sldId id="421" r:id="rId28"/>
    <p:sldId id="402" r:id="rId29"/>
    <p:sldId id="401" r:id="rId30"/>
    <p:sldId id="404" r:id="rId31"/>
    <p:sldId id="437" r:id="rId32"/>
    <p:sldId id="438" r:id="rId33"/>
    <p:sldId id="405" r:id="rId34"/>
    <p:sldId id="439" r:id="rId35"/>
    <p:sldId id="393" r:id="rId36"/>
    <p:sldId id="434" r:id="rId37"/>
    <p:sldId id="433" r:id="rId38"/>
    <p:sldId id="435" r:id="rId39"/>
    <p:sldId id="440" r:id="rId40"/>
    <p:sldId id="422" r:id="rId41"/>
    <p:sldId id="40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226EC9"/>
    <a:srgbClr val="44536A"/>
    <a:srgbClr val="B3CDED"/>
    <a:srgbClr val="F2F2F2"/>
    <a:srgbClr val="226DC9"/>
    <a:srgbClr val="FFA6A6"/>
    <a:srgbClr val="455469"/>
    <a:srgbClr val="F30C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71"/>
  </p:normalViewPr>
  <p:slideViewPr>
    <p:cSldViewPr snapToGrid="0" snapToObjects="1">
      <p:cViewPr varScale="1">
        <p:scale>
          <a:sx n="76" d="100"/>
          <a:sy n="76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4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51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0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8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0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 service. Settlement-free peering. Valley-free routing.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4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6246" y="5206554"/>
            <a:ext cx="9144000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3138" y="5989029"/>
            <a:ext cx="9144000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This is the subtitle</a:t>
            </a:r>
          </a:p>
        </p:txBody>
      </p:sp>
    </p:spTree>
    <p:extLst>
      <p:ext uri="{BB962C8B-B14F-4D97-AF65-F5344CB8AC3E}">
        <p14:creationId xmlns:p14="http://schemas.microsoft.com/office/powerpoint/2010/main" val="236968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50FEF50-9462-B643-9E20-0FA4C6F96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6350"/>
            <a:ext cx="12192000" cy="50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1B3B9-37C0-7E41-9675-A59362D2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138" y="390974"/>
            <a:ext cx="11324412" cy="69170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308DA4-F9BA-C740-8F8D-27B88CC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7058" y="6438411"/>
            <a:ext cx="962891" cy="365125"/>
          </a:xfrm>
          <a:prstGeom prst="rect">
            <a:avLst/>
          </a:prstGeom>
        </p:spPr>
        <p:txBody>
          <a:bodyPr/>
          <a:lstStyle>
            <a:lvl1pPr algn="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fld id="{F1EDEBDA-D542-3847-9B22-9AD0F7AC0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01C5E-F0DB-CE45-AE27-6852D4EE574F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5">
            <a:extLst>
              <a:ext uri="{FF2B5EF4-FFF2-40B4-BE49-F238E27FC236}">
                <a16:creationId xmlns:a16="http://schemas.microsoft.com/office/drawing/2014/main" id="{CED09340-ED24-C44A-B3C4-D3E5E0EC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291" y="6438411"/>
            <a:ext cx="1813409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A5D8DE47-4627-4B4C-8B93-44C97A44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46300" y="6438411"/>
            <a:ext cx="8545146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en-US"/>
              <a:t>QuTech Seminar: Routing in the classical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5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EB87F6-9214-6440-8FD2-4FC0CCF68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053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3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503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4-Jul-2019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58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ana.org/assignments/bgp-parameters/bgp-parameters.xhtml#bgp-parameters-2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21AA4B-A193-0543-8EC8-BC7E9FB02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46" y="138834"/>
            <a:ext cx="11148982" cy="1419510"/>
          </a:xfrm>
        </p:spPr>
        <p:txBody>
          <a:bodyPr>
            <a:normAutofit/>
          </a:bodyPr>
          <a:lstStyle/>
          <a:p>
            <a:r>
              <a:rPr lang="en-US" sz="4900" dirty="0"/>
              <a:t>Routing in the Classical Internet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5EBD80-84E5-0046-98A9-AEC96BE0A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QuTech, Delft</a:t>
            </a:r>
          </a:p>
          <a:p>
            <a:r>
              <a:rPr lang="en-US" sz="1800" dirty="0"/>
              <a:t>© Bruno Rijsman, </a:t>
            </a:r>
            <a:r>
              <a:rPr lang="en-US" sz="1800" dirty="0" err="1"/>
              <a:t>brunorijsman@gmail.com</a:t>
            </a:r>
            <a:r>
              <a:rPr lang="en-US" sz="1800" dirty="0"/>
              <a:t>, 3 July 2019 v1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F66FF-9342-A841-BB38-3202E6BB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807" y="6080757"/>
            <a:ext cx="1656105" cy="57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 – customer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213ABC-B8FC-6D4C-9DCB-D0B532840158}"/>
              </a:ext>
            </a:extLst>
          </p:cNvPr>
          <p:cNvCxnSpPr>
            <a:cxnSpLocks/>
          </p:cNvCxnSpPr>
          <p:nvPr/>
        </p:nvCxnSpPr>
        <p:spPr>
          <a:xfrm flipV="1">
            <a:off x="3313135" y="2941616"/>
            <a:ext cx="340652" cy="429864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FE768EB-D7C1-4E49-B7BC-396E77194CCE}"/>
              </a:ext>
            </a:extLst>
          </p:cNvPr>
          <p:cNvCxnSpPr>
            <a:cxnSpLocks/>
          </p:cNvCxnSpPr>
          <p:nvPr/>
        </p:nvCxnSpPr>
        <p:spPr>
          <a:xfrm flipV="1">
            <a:off x="1554926" y="3936706"/>
            <a:ext cx="1207761" cy="1021816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6425EEE-6FA7-AC4D-8275-4AC580EC4122}"/>
              </a:ext>
            </a:extLst>
          </p:cNvPr>
          <p:cNvCxnSpPr>
            <a:cxnSpLocks/>
          </p:cNvCxnSpPr>
          <p:nvPr/>
        </p:nvCxnSpPr>
        <p:spPr>
          <a:xfrm flipH="1">
            <a:off x="3951110" y="2811041"/>
            <a:ext cx="1440877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028336-FD46-B142-AD73-E294BDC668A5}"/>
              </a:ext>
            </a:extLst>
          </p:cNvPr>
          <p:cNvCxnSpPr>
            <a:cxnSpLocks/>
          </p:cNvCxnSpPr>
          <p:nvPr/>
        </p:nvCxnSpPr>
        <p:spPr>
          <a:xfrm flipV="1">
            <a:off x="3031171" y="2826937"/>
            <a:ext cx="900487" cy="110659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3BF51B4-E86A-0844-87D2-53BCAAEA8160}"/>
              </a:ext>
            </a:extLst>
          </p:cNvPr>
          <p:cNvCxnSpPr>
            <a:cxnSpLocks/>
          </p:cNvCxnSpPr>
          <p:nvPr/>
        </p:nvCxnSpPr>
        <p:spPr>
          <a:xfrm flipH="1" flipV="1">
            <a:off x="5393656" y="2826937"/>
            <a:ext cx="854733" cy="107562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9858D4-B5F5-8944-8F79-6F6A02BFB77F}"/>
              </a:ext>
            </a:extLst>
          </p:cNvPr>
          <p:cNvCxnSpPr>
            <a:cxnSpLocks/>
          </p:cNvCxnSpPr>
          <p:nvPr/>
        </p:nvCxnSpPr>
        <p:spPr>
          <a:xfrm>
            <a:off x="2762687" y="3937192"/>
            <a:ext cx="268484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itle 6">
            <a:extLst>
              <a:ext uri="{FF2B5EF4-FFF2-40B4-BE49-F238E27FC236}">
                <a16:creationId xmlns:a16="http://schemas.microsoft.com/office/drawing/2014/main" id="{5C5E5988-0F59-AE4F-AB0B-9DA96AF77173}"/>
              </a:ext>
            </a:extLst>
          </p:cNvPr>
          <p:cNvSpPr txBox="1">
            <a:spLocks/>
          </p:cNvSpPr>
          <p:nvPr/>
        </p:nvSpPr>
        <p:spPr>
          <a:xfrm>
            <a:off x="1952141" y="433328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50" name="Title 6">
            <a:extLst>
              <a:ext uri="{FF2B5EF4-FFF2-40B4-BE49-F238E27FC236}">
                <a16:creationId xmlns:a16="http://schemas.microsoft.com/office/drawing/2014/main" id="{20F3C6E7-7A53-2C41-A5EE-957EBE4D6410}"/>
              </a:ext>
            </a:extLst>
          </p:cNvPr>
          <p:cNvSpPr txBox="1">
            <a:spLocks/>
          </p:cNvSpPr>
          <p:nvPr/>
        </p:nvSpPr>
        <p:spPr>
          <a:xfrm>
            <a:off x="3480296" y="303943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51" name="Title 6">
            <a:extLst>
              <a:ext uri="{FF2B5EF4-FFF2-40B4-BE49-F238E27FC236}">
                <a16:creationId xmlns:a16="http://schemas.microsoft.com/office/drawing/2014/main" id="{B367A5FF-D8B4-9047-9D95-7C0BA972D621}"/>
              </a:ext>
            </a:extLst>
          </p:cNvPr>
          <p:cNvSpPr txBox="1">
            <a:spLocks/>
          </p:cNvSpPr>
          <p:nvPr/>
        </p:nvSpPr>
        <p:spPr>
          <a:xfrm>
            <a:off x="5509364" y="265787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52" name="Title 6">
            <a:extLst>
              <a:ext uri="{FF2B5EF4-FFF2-40B4-BE49-F238E27FC236}">
                <a16:creationId xmlns:a16="http://schemas.microsoft.com/office/drawing/2014/main" id="{09CE4367-AE92-3449-B1E3-5A435A0D2455}"/>
              </a:ext>
            </a:extLst>
          </p:cNvPr>
          <p:cNvSpPr txBox="1">
            <a:spLocks/>
          </p:cNvSpPr>
          <p:nvPr/>
        </p:nvSpPr>
        <p:spPr>
          <a:xfrm>
            <a:off x="6156606" y="4123003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0" y="5198374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643198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FEC7E5-0C78-1249-8B24-B632300CE475}"/>
              </a:ext>
            </a:extLst>
          </p:cNvPr>
          <p:cNvCxnSpPr>
            <a:cxnSpLocks/>
          </p:cNvCxnSpPr>
          <p:nvPr/>
        </p:nvCxnSpPr>
        <p:spPr>
          <a:xfrm flipH="1" flipV="1">
            <a:off x="9735688" y="3957840"/>
            <a:ext cx="734795" cy="70963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0553B6-720B-AC4C-A71A-60E4008CA1E1}"/>
              </a:ext>
            </a:extLst>
          </p:cNvPr>
          <p:cNvCxnSpPr>
            <a:cxnSpLocks/>
          </p:cNvCxnSpPr>
          <p:nvPr/>
        </p:nvCxnSpPr>
        <p:spPr>
          <a:xfrm flipH="1">
            <a:off x="9488865" y="3950475"/>
            <a:ext cx="248448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6">
            <a:extLst>
              <a:ext uri="{FF2B5EF4-FFF2-40B4-BE49-F238E27FC236}">
                <a16:creationId xmlns:a16="http://schemas.microsoft.com/office/drawing/2014/main" id="{FF003732-18CD-EA4A-9667-7894F27FC229}"/>
              </a:ext>
            </a:extLst>
          </p:cNvPr>
          <p:cNvSpPr txBox="1">
            <a:spLocks/>
          </p:cNvSpPr>
          <p:nvPr/>
        </p:nvSpPr>
        <p:spPr>
          <a:xfrm>
            <a:off x="3487487" y="2244697"/>
            <a:ext cx="19873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/>
              <a:t>Transit service</a:t>
            </a:r>
          </a:p>
        </p:txBody>
      </p:sp>
      <p:sp>
        <p:nvSpPr>
          <p:cNvPr id="69" name="Title 6">
            <a:extLst>
              <a:ext uri="{FF2B5EF4-FFF2-40B4-BE49-F238E27FC236}">
                <a16:creationId xmlns:a16="http://schemas.microsoft.com/office/drawing/2014/main" id="{3B8E8D55-C639-B44C-BC82-EDF2BAD3D858}"/>
              </a:ext>
            </a:extLst>
          </p:cNvPr>
          <p:cNvSpPr txBox="1">
            <a:spLocks/>
          </p:cNvSpPr>
          <p:nvPr/>
        </p:nvSpPr>
        <p:spPr>
          <a:xfrm>
            <a:off x="9380153" y="4111657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71" name="Title 6">
            <a:extLst>
              <a:ext uri="{FF2B5EF4-FFF2-40B4-BE49-F238E27FC236}">
                <a16:creationId xmlns:a16="http://schemas.microsoft.com/office/drawing/2014/main" id="{286514BF-1848-AC4A-AFEB-2C9F13BA878C}"/>
              </a:ext>
            </a:extLst>
          </p:cNvPr>
          <p:cNvSpPr txBox="1">
            <a:spLocks/>
          </p:cNvSpPr>
          <p:nvPr/>
        </p:nvSpPr>
        <p:spPr>
          <a:xfrm>
            <a:off x="9733286" y="425255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74" name="Title 6">
            <a:extLst>
              <a:ext uri="{FF2B5EF4-FFF2-40B4-BE49-F238E27FC236}">
                <a16:creationId xmlns:a16="http://schemas.microsoft.com/office/drawing/2014/main" id="{E09C21AF-8280-E64C-BD24-C9D34B56EF3D}"/>
              </a:ext>
            </a:extLst>
          </p:cNvPr>
          <p:cNvSpPr txBox="1">
            <a:spLocks/>
          </p:cNvSpPr>
          <p:nvPr/>
        </p:nvSpPr>
        <p:spPr>
          <a:xfrm>
            <a:off x="9682040" y="565971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Consumer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08C792-3558-0445-B242-331D68DA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78" name="Title 6">
            <a:extLst>
              <a:ext uri="{FF2B5EF4-FFF2-40B4-BE49-F238E27FC236}">
                <a16:creationId xmlns:a16="http://schemas.microsoft.com/office/drawing/2014/main" id="{5DEC444A-5C69-9744-AE73-E2C9A7C53CEA}"/>
              </a:ext>
            </a:extLst>
          </p:cNvPr>
          <p:cNvSpPr txBox="1">
            <a:spLocks/>
          </p:cNvSpPr>
          <p:nvPr/>
        </p:nvSpPr>
        <p:spPr>
          <a:xfrm>
            <a:off x="5555682" y="609649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54C05C3-E34E-4B4C-B7D5-4FE048A2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83" name="Title 6">
            <a:extLst>
              <a:ext uri="{FF2B5EF4-FFF2-40B4-BE49-F238E27FC236}">
                <a16:creationId xmlns:a16="http://schemas.microsoft.com/office/drawing/2014/main" id="{5DBC763B-EE93-144F-A37B-468A0EA942D9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3F2F55D-4ADA-1D46-AA2A-BB6B2044E367}"/>
              </a:ext>
            </a:extLst>
          </p:cNvPr>
          <p:cNvCxnSpPr>
            <a:cxnSpLocks/>
          </p:cNvCxnSpPr>
          <p:nvPr/>
        </p:nvCxnSpPr>
        <p:spPr>
          <a:xfrm flipH="1" flipV="1">
            <a:off x="10477823" y="4667474"/>
            <a:ext cx="2069" cy="72120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315836D-D755-8844-9AB1-12A588BBBC23}"/>
              </a:ext>
            </a:extLst>
          </p:cNvPr>
          <p:cNvCxnSpPr>
            <a:cxnSpLocks/>
          </p:cNvCxnSpPr>
          <p:nvPr/>
        </p:nvCxnSpPr>
        <p:spPr>
          <a:xfrm flipH="1" flipV="1">
            <a:off x="9481657" y="3953549"/>
            <a:ext cx="4370" cy="1574732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51C926-A922-8240-BF5B-2FA598CC53A1}"/>
              </a:ext>
            </a:extLst>
          </p:cNvPr>
          <p:cNvCxnSpPr>
            <a:cxnSpLocks/>
          </p:cNvCxnSpPr>
          <p:nvPr/>
        </p:nvCxnSpPr>
        <p:spPr>
          <a:xfrm flipV="1">
            <a:off x="1551201" y="4978507"/>
            <a:ext cx="0" cy="577695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ACB27C-7041-AF45-A90D-2A873C6A521F}"/>
              </a:ext>
            </a:extLst>
          </p:cNvPr>
          <p:cNvCxnSpPr>
            <a:cxnSpLocks/>
          </p:cNvCxnSpPr>
          <p:nvPr/>
        </p:nvCxnSpPr>
        <p:spPr>
          <a:xfrm flipV="1">
            <a:off x="6268272" y="3933532"/>
            <a:ext cx="0" cy="118990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9D64E3-8E0A-084C-8A12-237CD3EC17B6}"/>
              </a:ext>
            </a:extLst>
          </p:cNvPr>
          <p:cNvCxnSpPr>
            <a:cxnSpLocks/>
          </p:cNvCxnSpPr>
          <p:nvPr/>
        </p:nvCxnSpPr>
        <p:spPr>
          <a:xfrm flipV="1">
            <a:off x="5564904" y="5165313"/>
            <a:ext cx="673311" cy="646313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261874-CC09-404F-AD37-30D64BD0068C}"/>
              </a:ext>
            </a:extLst>
          </p:cNvPr>
          <p:cNvCxnSpPr>
            <a:cxnSpLocks/>
          </p:cNvCxnSpPr>
          <p:nvPr/>
        </p:nvCxnSpPr>
        <p:spPr>
          <a:xfrm flipV="1">
            <a:off x="5560293" y="5805436"/>
            <a:ext cx="0" cy="253337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6">
            <a:extLst>
              <a:ext uri="{FF2B5EF4-FFF2-40B4-BE49-F238E27FC236}">
                <a16:creationId xmlns:a16="http://schemas.microsoft.com/office/drawing/2014/main" id="{41F7229F-44A2-E941-A4C0-08F1986F9D63}"/>
              </a:ext>
            </a:extLst>
          </p:cNvPr>
          <p:cNvSpPr txBox="1">
            <a:spLocks/>
          </p:cNvSpPr>
          <p:nvPr/>
        </p:nvSpPr>
        <p:spPr>
          <a:xfrm>
            <a:off x="1503138" y="514198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98" name="Title 6">
            <a:extLst>
              <a:ext uri="{FF2B5EF4-FFF2-40B4-BE49-F238E27FC236}">
                <a16:creationId xmlns:a16="http://schemas.microsoft.com/office/drawing/2014/main" id="{3BF33274-A99D-D74A-A1BD-29760CA2AFCB}"/>
              </a:ext>
            </a:extLst>
          </p:cNvPr>
          <p:cNvSpPr txBox="1">
            <a:spLocks/>
          </p:cNvSpPr>
          <p:nvPr/>
        </p:nvSpPr>
        <p:spPr>
          <a:xfrm>
            <a:off x="5736676" y="535372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99" name="Title 6">
            <a:extLst>
              <a:ext uri="{FF2B5EF4-FFF2-40B4-BE49-F238E27FC236}">
                <a16:creationId xmlns:a16="http://schemas.microsoft.com/office/drawing/2014/main" id="{79ED85DB-7875-C041-8E71-88CB47F431C5}"/>
              </a:ext>
            </a:extLst>
          </p:cNvPr>
          <p:cNvSpPr txBox="1">
            <a:spLocks/>
          </p:cNvSpPr>
          <p:nvPr/>
        </p:nvSpPr>
        <p:spPr>
          <a:xfrm>
            <a:off x="9407845" y="5131462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01" name="Title 6">
            <a:extLst>
              <a:ext uri="{FF2B5EF4-FFF2-40B4-BE49-F238E27FC236}">
                <a16:creationId xmlns:a16="http://schemas.microsoft.com/office/drawing/2014/main" id="{722482AC-3649-594A-93F2-0BC68BC414F2}"/>
              </a:ext>
            </a:extLst>
          </p:cNvPr>
          <p:cNvSpPr txBox="1">
            <a:spLocks/>
          </p:cNvSpPr>
          <p:nvPr/>
        </p:nvSpPr>
        <p:spPr>
          <a:xfrm>
            <a:off x="9965765" y="5022987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5A5C5D4-8CC8-AA44-93DA-76E8CA024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824" y="5462441"/>
            <a:ext cx="392136" cy="39213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D967A94-F6E8-5744-B9F8-BA99E8F4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27" y="5456930"/>
            <a:ext cx="392136" cy="39213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D1D7A66-0AA5-AD4B-95E2-8B17A0BA6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643" y="5447130"/>
            <a:ext cx="392136" cy="392136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959EE16-ABAF-9B46-9023-FC76857D2BAE}"/>
              </a:ext>
            </a:extLst>
          </p:cNvPr>
          <p:cNvCxnSpPr>
            <a:cxnSpLocks/>
          </p:cNvCxnSpPr>
          <p:nvPr/>
        </p:nvCxnSpPr>
        <p:spPr>
          <a:xfrm flipH="1" flipV="1">
            <a:off x="10939089" y="5039670"/>
            <a:ext cx="1" cy="31405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D3F49C7-5E2F-CC42-B2F2-8B342A488FD5}"/>
              </a:ext>
            </a:extLst>
          </p:cNvPr>
          <p:cNvCxnSpPr>
            <a:cxnSpLocks/>
          </p:cNvCxnSpPr>
          <p:nvPr/>
        </p:nvCxnSpPr>
        <p:spPr>
          <a:xfrm flipH="1">
            <a:off x="10953195" y="5039670"/>
            <a:ext cx="410494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D5A4AB5-4548-DC45-9118-B0638B8496E2}"/>
              </a:ext>
            </a:extLst>
          </p:cNvPr>
          <p:cNvCxnSpPr>
            <a:cxnSpLocks/>
          </p:cNvCxnSpPr>
          <p:nvPr/>
        </p:nvCxnSpPr>
        <p:spPr>
          <a:xfrm flipV="1">
            <a:off x="11393341" y="5039670"/>
            <a:ext cx="0" cy="460690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6">
            <a:extLst>
              <a:ext uri="{FF2B5EF4-FFF2-40B4-BE49-F238E27FC236}">
                <a16:creationId xmlns:a16="http://schemas.microsoft.com/office/drawing/2014/main" id="{7CC134E9-6B29-F448-8FBF-02872B19ACCC}"/>
              </a:ext>
            </a:extLst>
          </p:cNvPr>
          <p:cNvSpPr txBox="1">
            <a:spLocks/>
          </p:cNvSpPr>
          <p:nvPr/>
        </p:nvSpPr>
        <p:spPr>
          <a:xfrm>
            <a:off x="10451535" y="502648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14" name="Title 6">
            <a:extLst>
              <a:ext uri="{FF2B5EF4-FFF2-40B4-BE49-F238E27FC236}">
                <a16:creationId xmlns:a16="http://schemas.microsoft.com/office/drawing/2014/main" id="{877C1518-B45D-DB43-84F5-12EC263209B5}"/>
              </a:ext>
            </a:extLst>
          </p:cNvPr>
          <p:cNvSpPr txBox="1">
            <a:spLocks/>
          </p:cNvSpPr>
          <p:nvPr/>
        </p:nvSpPr>
        <p:spPr>
          <a:xfrm>
            <a:off x="11293742" y="503166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EFB5C2-ED0D-0541-BE3D-5D2F944ADF88}"/>
              </a:ext>
            </a:extLst>
          </p:cNvPr>
          <p:cNvGrpSpPr/>
          <p:nvPr/>
        </p:nvGrpSpPr>
        <p:grpSpPr>
          <a:xfrm>
            <a:off x="9682040" y="5445529"/>
            <a:ext cx="2509960" cy="951738"/>
            <a:chOff x="9682040" y="5447130"/>
            <a:chExt cx="2509960" cy="951738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1049306-EE8B-E244-B213-3DDB6F15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18" name="Title 6">
              <a:extLst>
                <a:ext uri="{FF2B5EF4-FFF2-40B4-BE49-F238E27FC236}">
                  <a16:creationId xmlns:a16="http://schemas.microsoft.com/office/drawing/2014/main" id="{57E4072C-98ED-9244-98DB-2D730CCC560F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09F062F-5C26-FD4E-8089-F63A85A9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7817FE9-3067-8943-9CAD-C4DA28B0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02DA8D-66BD-3E42-83C3-DB9D701A3CA3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2529260-AE1D-0F4A-8787-FC645355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0" name="Title 6">
              <a:extLst>
                <a:ext uri="{FF2B5EF4-FFF2-40B4-BE49-F238E27FC236}">
                  <a16:creationId xmlns:a16="http://schemas.microsoft.com/office/drawing/2014/main" id="{64EED659-4E57-BB4B-A8FC-CBDF7D215B18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92CDBA15-191F-D74F-8536-AA0E2CE5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37333BA-BA34-2440-9ACA-3DCC3008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AA3CB4D-42D2-5947-848F-755B0411A015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37D3369-E146-434C-9DAB-0A4E6CAB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7" name="Title 6">
              <a:extLst>
                <a:ext uri="{FF2B5EF4-FFF2-40B4-BE49-F238E27FC236}">
                  <a16:creationId xmlns:a16="http://schemas.microsoft.com/office/drawing/2014/main" id="{5386588C-5D91-6748-86DD-7DB64BD9C0E9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FEEFB38-5A87-A04A-A590-D609BFD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D18B3C7-74FC-D44C-9E76-46790C62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sp>
        <p:nvSpPr>
          <p:cNvPr id="140" name="Title 6">
            <a:extLst>
              <a:ext uri="{FF2B5EF4-FFF2-40B4-BE49-F238E27FC236}">
                <a16:creationId xmlns:a16="http://schemas.microsoft.com/office/drawing/2014/main" id="{AAC35B39-6CC8-2243-83B3-A726ABE61FF7}"/>
              </a:ext>
            </a:extLst>
          </p:cNvPr>
          <p:cNvSpPr txBox="1">
            <a:spLocks/>
          </p:cNvSpPr>
          <p:nvPr/>
        </p:nvSpPr>
        <p:spPr>
          <a:xfrm>
            <a:off x="8460653" y="3391743"/>
            <a:ext cx="19873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/>
              <a:t>Transit service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3CC00141-81F3-9B4D-9B4A-6690DA9AC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23B37F2-669C-A049-A2D6-BDE42E1A4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6D41B3B-9BB2-BE4D-A0EF-44CB88E022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874FC478-4959-6642-B971-08E6BD7302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6DF215C-33FF-734F-B07A-B3ECD19D99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7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– peer 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213ABC-B8FC-6D4C-9DCB-D0B532840158}"/>
              </a:ext>
            </a:extLst>
          </p:cNvPr>
          <p:cNvCxnSpPr>
            <a:cxnSpLocks/>
          </p:cNvCxnSpPr>
          <p:nvPr/>
        </p:nvCxnSpPr>
        <p:spPr>
          <a:xfrm flipV="1">
            <a:off x="3313135" y="2941616"/>
            <a:ext cx="340652" cy="429864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FE768EB-D7C1-4E49-B7BC-396E77194CCE}"/>
              </a:ext>
            </a:extLst>
          </p:cNvPr>
          <p:cNvCxnSpPr>
            <a:cxnSpLocks/>
          </p:cNvCxnSpPr>
          <p:nvPr/>
        </p:nvCxnSpPr>
        <p:spPr>
          <a:xfrm flipV="1">
            <a:off x="1554926" y="3936706"/>
            <a:ext cx="1207761" cy="1021816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6425EEE-6FA7-AC4D-8275-4AC580EC4122}"/>
              </a:ext>
            </a:extLst>
          </p:cNvPr>
          <p:cNvCxnSpPr>
            <a:cxnSpLocks/>
          </p:cNvCxnSpPr>
          <p:nvPr/>
        </p:nvCxnSpPr>
        <p:spPr>
          <a:xfrm flipH="1">
            <a:off x="3951112" y="2811041"/>
            <a:ext cx="4374353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D028336-FD46-B142-AD73-E294BDC668A5}"/>
              </a:ext>
            </a:extLst>
          </p:cNvPr>
          <p:cNvCxnSpPr>
            <a:cxnSpLocks/>
          </p:cNvCxnSpPr>
          <p:nvPr/>
        </p:nvCxnSpPr>
        <p:spPr>
          <a:xfrm flipV="1">
            <a:off x="3031171" y="2826937"/>
            <a:ext cx="900487" cy="110659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099858D4-B5F5-8944-8F79-6F6A02BFB77F}"/>
              </a:ext>
            </a:extLst>
          </p:cNvPr>
          <p:cNvCxnSpPr>
            <a:cxnSpLocks/>
          </p:cNvCxnSpPr>
          <p:nvPr/>
        </p:nvCxnSpPr>
        <p:spPr>
          <a:xfrm>
            <a:off x="2762687" y="3937192"/>
            <a:ext cx="268484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itle 6">
            <a:extLst>
              <a:ext uri="{FF2B5EF4-FFF2-40B4-BE49-F238E27FC236}">
                <a16:creationId xmlns:a16="http://schemas.microsoft.com/office/drawing/2014/main" id="{5C5E5988-0F59-AE4F-AB0B-9DA96AF77173}"/>
              </a:ext>
            </a:extLst>
          </p:cNvPr>
          <p:cNvSpPr txBox="1">
            <a:spLocks/>
          </p:cNvSpPr>
          <p:nvPr/>
        </p:nvSpPr>
        <p:spPr>
          <a:xfrm>
            <a:off x="1952141" y="433328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50" name="Title 6">
            <a:extLst>
              <a:ext uri="{FF2B5EF4-FFF2-40B4-BE49-F238E27FC236}">
                <a16:creationId xmlns:a16="http://schemas.microsoft.com/office/drawing/2014/main" id="{20F3C6E7-7A53-2C41-A5EE-957EBE4D6410}"/>
              </a:ext>
            </a:extLst>
          </p:cNvPr>
          <p:cNvSpPr txBox="1">
            <a:spLocks/>
          </p:cNvSpPr>
          <p:nvPr/>
        </p:nvSpPr>
        <p:spPr>
          <a:xfrm>
            <a:off x="3480296" y="303943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F52132-EC92-7F44-8ED4-D1ADCCF814A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7047" y="2247617"/>
            <a:ext cx="477428" cy="477428"/>
          </a:xfrm>
          <a:prstGeom prst="rect">
            <a:avLst/>
          </a:prstGeom>
        </p:spPr>
      </p:pic>
      <p:sp>
        <p:nvSpPr>
          <p:cNvPr id="151" name="Title 6">
            <a:extLst>
              <a:ext uri="{FF2B5EF4-FFF2-40B4-BE49-F238E27FC236}">
                <a16:creationId xmlns:a16="http://schemas.microsoft.com/office/drawing/2014/main" id="{B367A5FF-D8B4-9047-9D95-7C0BA972D621}"/>
              </a:ext>
            </a:extLst>
          </p:cNvPr>
          <p:cNvSpPr txBox="1">
            <a:spLocks/>
          </p:cNvSpPr>
          <p:nvPr/>
        </p:nvSpPr>
        <p:spPr>
          <a:xfrm>
            <a:off x="5890687" y="215304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52" name="Title 6">
            <a:extLst>
              <a:ext uri="{FF2B5EF4-FFF2-40B4-BE49-F238E27FC236}">
                <a16:creationId xmlns:a16="http://schemas.microsoft.com/office/drawing/2014/main" id="{09CE4367-AE92-3449-B1E3-5A435A0D2455}"/>
              </a:ext>
            </a:extLst>
          </p:cNvPr>
          <p:cNvSpPr txBox="1">
            <a:spLocks/>
          </p:cNvSpPr>
          <p:nvPr/>
        </p:nvSpPr>
        <p:spPr>
          <a:xfrm>
            <a:off x="6826427" y="4152171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90" y="5198374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643198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FEC7E5-0C78-1249-8B24-B632300CE475}"/>
              </a:ext>
            </a:extLst>
          </p:cNvPr>
          <p:cNvCxnSpPr>
            <a:cxnSpLocks/>
          </p:cNvCxnSpPr>
          <p:nvPr/>
        </p:nvCxnSpPr>
        <p:spPr>
          <a:xfrm flipH="1" flipV="1">
            <a:off x="9335729" y="3571577"/>
            <a:ext cx="1134755" cy="1095897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0553B6-720B-AC4C-A71A-60E4008CA1E1}"/>
              </a:ext>
            </a:extLst>
          </p:cNvPr>
          <p:cNvCxnSpPr>
            <a:cxnSpLocks/>
          </p:cNvCxnSpPr>
          <p:nvPr/>
        </p:nvCxnSpPr>
        <p:spPr>
          <a:xfrm>
            <a:off x="7027606" y="4009468"/>
            <a:ext cx="2116394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6">
            <a:extLst>
              <a:ext uri="{FF2B5EF4-FFF2-40B4-BE49-F238E27FC236}">
                <a16:creationId xmlns:a16="http://schemas.microsoft.com/office/drawing/2014/main" id="{3B8E8D55-C639-B44C-BC82-EDF2BAD3D858}"/>
              </a:ext>
            </a:extLst>
          </p:cNvPr>
          <p:cNvSpPr txBox="1">
            <a:spLocks/>
          </p:cNvSpPr>
          <p:nvPr/>
        </p:nvSpPr>
        <p:spPr>
          <a:xfrm>
            <a:off x="8664917" y="4076782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71" name="Title 6">
            <a:extLst>
              <a:ext uri="{FF2B5EF4-FFF2-40B4-BE49-F238E27FC236}">
                <a16:creationId xmlns:a16="http://schemas.microsoft.com/office/drawing/2014/main" id="{286514BF-1848-AC4A-AFEB-2C9F13BA878C}"/>
              </a:ext>
            </a:extLst>
          </p:cNvPr>
          <p:cNvSpPr txBox="1">
            <a:spLocks/>
          </p:cNvSpPr>
          <p:nvPr/>
        </p:nvSpPr>
        <p:spPr>
          <a:xfrm>
            <a:off x="8619377" y="5092403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74" name="Title 6">
            <a:extLst>
              <a:ext uri="{FF2B5EF4-FFF2-40B4-BE49-F238E27FC236}">
                <a16:creationId xmlns:a16="http://schemas.microsoft.com/office/drawing/2014/main" id="{E09C21AF-8280-E64C-BD24-C9D34B56EF3D}"/>
              </a:ext>
            </a:extLst>
          </p:cNvPr>
          <p:cNvSpPr txBox="1">
            <a:spLocks/>
          </p:cNvSpPr>
          <p:nvPr/>
        </p:nvSpPr>
        <p:spPr>
          <a:xfrm>
            <a:off x="9682040" y="565971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Consumer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08C792-3558-0445-B242-331D68DA0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78" name="Title 6">
            <a:extLst>
              <a:ext uri="{FF2B5EF4-FFF2-40B4-BE49-F238E27FC236}">
                <a16:creationId xmlns:a16="http://schemas.microsoft.com/office/drawing/2014/main" id="{5DEC444A-5C69-9744-AE73-E2C9A7C53CEA}"/>
              </a:ext>
            </a:extLst>
          </p:cNvPr>
          <p:cNvSpPr txBox="1">
            <a:spLocks/>
          </p:cNvSpPr>
          <p:nvPr/>
        </p:nvSpPr>
        <p:spPr>
          <a:xfrm>
            <a:off x="5555682" y="609649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54C05C3-E34E-4B4C-B7D5-4FE048A25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83" name="Title 6">
            <a:extLst>
              <a:ext uri="{FF2B5EF4-FFF2-40B4-BE49-F238E27FC236}">
                <a16:creationId xmlns:a16="http://schemas.microsoft.com/office/drawing/2014/main" id="{5DBC763B-EE93-144F-A37B-468A0EA942D9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3F2F55D-4ADA-1D46-AA2A-BB6B2044E367}"/>
              </a:ext>
            </a:extLst>
          </p:cNvPr>
          <p:cNvCxnSpPr>
            <a:cxnSpLocks/>
          </p:cNvCxnSpPr>
          <p:nvPr/>
        </p:nvCxnSpPr>
        <p:spPr>
          <a:xfrm flipH="1" flipV="1">
            <a:off x="10477823" y="4667474"/>
            <a:ext cx="2069" cy="72120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315836D-D755-8844-9AB1-12A588BBBC23}"/>
              </a:ext>
            </a:extLst>
          </p:cNvPr>
          <p:cNvCxnSpPr>
            <a:cxnSpLocks/>
          </p:cNvCxnSpPr>
          <p:nvPr/>
        </p:nvCxnSpPr>
        <p:spPr>
          <a:xfrm flipH="1" flipV="1">
            <a:off x="9156811" y="4029835"/>
            <a:ext cx="4370" cy="1574732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51C926-A922-8240-BF5B-2FA598CC53A1}"/>
              </a:ext>
            </a:extLst>
          </p:cNvPr>
          <p:cNvCxnSpPr>
            <a:cxnSpLocks/>
          </p:cNvCxnSpPr>
          <p:nvPr/>
        </p:nvCxnSpPr>
        <p:spPr>
          <a:xfrm flipV="1">
            <a:off x="1551201" y="4978507"/>
            <a:ext cx="0" cy="577695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9D64E3-8E0A-084C-8A12-237CD3EC17B6}"/>
              </a:ext>
            </a:extLst>
          </p:cNvPr>
          <p:cNvCxnSpPr>
            <a:cxnSpLocks/>
          </p:cNvCxnSpPr>
          <p:nvPr/>
        </p:nvCxnSpPr>
        <p:spPr>
          <a:xfrm flipH="1" flipV="1">
            <a:off x="7024576" y="4042395"/>
            <a:ext cx="718327" cy="649081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261874-CC09-404F-AD37-30D64BD0068C}"/>
              </a:ext>
            </a:extLst>
          </p:cNvPr>
          <p:cNvCxnSpPr>
            <a:cxnSpLocks/>
          </p:cNvCxnSpPr>
          <p:nvPr/>
        </p:nvCxnSpPr>
        <p:spPr>
          <a:xfrm flipV="1">
            <a:off x="7793173" y="4741606"/>
            <a:ext cx="0" cy="63516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6">
            <a:extLst>
              <a:ext uri="{FF2B5EF4-FFF2-40B4-BE49-F238E27FC236}">
                <a16:creationId xmlns:a16="http://schemas.microsoft.com/office/drawing/2014/main" id="{41F7229F-44A2-E941-A4C0-08F1986F9D63}"/>
              </a:ext>
            </a:extLst>
          </p:cNvPr>
          <p:cNvSpPr txBox="1">
            <a:spLocks/>
          </p:cNvSpPr>
          <p:nvPr/>
        </p:nvSpPr>
        <p:spPr>
          <a:xfrm>
            <a:off x="1503138" y="5141984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98" name="Title 6">
            <a:extLst>
              <a:ext uri="{FF2B5EF4-FFF2-40B4-BE49-F238E27FC236}">
                <a16:creationId xmlns:a16="http://schemas.microsoft.com/office/drawing/2014/main" id="{3BF33274-A99D-D74A-A1BD-29760CA2AFCB}"/>
              </a:ext>
            </a:extLst>
          </p:cNvPr>
          <p:cNvSpPr txBox="1">
            <a:spLocks/>
          </p:cNvSpPr>
          <p:nvPr/>
        </p:nvSpPr>
        <p:spPr>
          <a:xfrm>
            <a:off x="7286462" y="500034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01" name="Title 6">
            <a:extLst>
              <a:ext uri="{FF2B5EF4-FFF2-40B4-BE49-F238E27FC236}">
                <a16:creationId xmlns:a16="http://schemas.microsoft.com/office/drawing/2014/main" id="{722482AC-3649-594A-93F2-0BC68BC414F2}"/>
              </a:ext>
            </a:extLst>
          </p:cNvPr>
          <p:cNvSpPr txBox="1">
            <a:spLocks/>
          </p:cNvSpPr>
          <p:nvPr/>
        </p:nvSpPr>
        <p:spPr>
          <a:xfrm>
            <a:off x="9965765" y="5022987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5A5C5D4-8CC8-AA44-93DA-76E8CA024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3824" y="5462441"/>
            <a:ext cx="392136" cy="39213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D967A94-F6E8-5744-B9F8-BA99E8F4B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1927" y="5456930"/>
            <a:ext cx="392136" cy="39213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D1D7A66-0AA5-AD4B-95E2-8B17A0BA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1643" y="5447130"/>
            <a:ext cx="392136" cy="392136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EFB5C2-ED0D-0541-BE3D-5D2F944ADF88}"/>
              </a:ext>
            </a:extLst>
          </p:cNvPr>
          <p:cNvGrpSpPr/>
          <p:nvPr/>
        </p:nvGrpSpPr>
        <p:grpSpPr>
          <a:xfrm>
            <a:off x="9682040" y="5445529"/>
            <a:ext cx="2509960" cy="951738"/>
            <a:chOff x="9682040" y="5447130"/>
            <a:chExt cx="2509960" cy="951738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1049306-EE8B-E244-B213-3DDB6F15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18" name="Title 6">
              <a:extLst>
                <a:ext uri="{FF2B5EF4-FFF2-40B4-BE49-F238E27FC236}">
                  <a16:creationId xmlns:a16="http://schemas.microsoft.com/office/drawing/2014/main" id="{57E4072C-98ED-9244-98DB-2D730CCC560F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09F062F-5C26-FD4E-8089-F63A85A9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7817FE9-3067-8943-9CAD-C4DA28B0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02DA8D-66BD-3E42-83C3-DB9D701A3CA3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2529260-AE1D-0F4A-8787-FC645355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0" name="Title 6">
              <a:extLst>
                <a:ext uri="{FF2B5EF4-FFF2-40B4-BE49-F238E27FC236}">
                  <a16:creationId xmlns:a16="http://schemas.microsoft.com/office/drawing/2014/main" id="{64EED659-4E57-BB4B-A8FC-CBDF7D215B18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92CDBA15-191F-D74F-8536-AA0E2CE5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37333BA-BA34-2440-9ACA-3DCC3008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AA3CB4D-42D2-5947-848F-755B0411A015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37D3369-E146-434C-9DAB-0A4E6CAB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7" name="Title 6">
              <a:extLst>
                <a:ext uri="{FF2B5EF4-FFF2-40B4-BE49-F238E27FC236}">
                  <a16:creationId xmlns:a16="http://schemas.microsoft.com/office/drawing/2014/main" id="{5386588C-5D91-6748-86DD-7DB64BD9C0E9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FEEFB38-5A87-A04A-A590-D609BFD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D18B3C7-74FC-D44C-9E76-46790C62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DDAAF2D-C398-CD46-9D0B-76E57BE8E562}"/>
              </a:ext>
            </a:extLst>
          </p:cNvPr>
          <p:cNvCxnSpPr>
            <a:cxnSpLocks/>
          </p:cNvCxnSpPr>
          <p:nvPr/>
        </p:nvCxnSpPr>
        <p:spPr>
          <a:xfrm flipH="1" flipV="1">
            <a:off x="8325465" y="2813490"/>
            <a:ext cx="612058" cy="713711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4AF16F3-7E34-2343-88D6-FEC99CF73CE6}"/>
              </a:ext>
            </a:extLst>
          </p:cNvPr>
          <p:cNvCxnSpPr>
            <a:cxnSpLocks/>
          </p:cNvCxnSpPr>
          <p:nvPr/>
        </p:nvCxnSpPr>
        <p:spPr>
          <a:xfrm flipH="1">
            <a:off x="8983066" y="3553377"/>
            <a:ext cx="313629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itle 6">
            <a:extLst>
              <a:ext uri="{FF2B5EF4-FFF2-40B4-BE49-F238E27FC236}">
                <a16:creationId xmlns:a16="http://schemas.microsoft.com/office/drawing/2014/main" id="{DDC453B9-5DBA-BA47-BDCD-7768DB3FCA16}"/>
              </a:ext>
            </a:extLst>
          </p:cNvPr>
          <p:cNvSpPr txBox="1">
            <a:spLocks/>
          </p:cNvSpPr>
          <p:nvPr/>
        </p:nvSpPr>
        <p:spPr>
          <a:xfrm>
            <a:off x="8170055" y="300539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35" name="Title 6">
            <a:extLst>
              <a:ext uri="{FF2B5EF4-FFF2-40B4-BE49-F238E27FC236}">
                <a16:creationId xmlns:a16="http://schemas.microsoft.com/office/drawing/2014/main" id="{B1C61A13-B3FE-F948-B3E2-E03EE6DEF7B9}"/>
              </a:ext>
            </a:extLst>
          </p:cNvPr>
          <p:cNvSpPr txBox="1">
            <a:spLocks/>
          </p:cNvSpPr>
          <p:nvPr/>
        </p:nvSpPr>
        <p:spPr>
          <a:xfrm>
            <a:off x="9722380" y="4227039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141" name="Title 6">
            <a:extLst>
              <a:ext uri="{FF2B5EF4-FFF2-40B4-BE49-F238E27FC236}">
                <a16:creationId xmlns:a16="http://schemas.microsoft.com/office/drawing/2014/main" id="{FE086AA8-5542-D04A-A8DB-3081B243AD0A}"/>
              </a:ext>
            </a:extLst>
          </p:cNvPr>
          <p:cNvSpPr txBox="1">
            <a:spLocks/>
          </p:cNvSpPr>
          <p:nvPr/>
        </p:nvSpPr>
        <p:spPr>
          <a:xfrm>
            <a:off x="5252059" y="1600396"/>
            <a:ext cx="19873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Settlement-free peering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1CEB0AE-4345-C64E-98AA-932FB9203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63CEC77-5648-6A42-A858-3576E30F2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C5046AAE-F3DB-5C46-8BC0-75514654CE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7305" y="3443494"/>
            <a:ext cx="477428" cy="477428"/>
          </a:xfrm>
          <a:prstGeom prst="rect">
            <a:avLst/>
          </a:prstGeom>
        </p:spPr>
      </p:pic>
      <p:sp>
        <p:nvSpPr>
          <p:cNvPr id="147" name="Title 6">
            <a:extLst>
              <a:ext uri="{FF2B5EF4-FFF2-40B4-BE49-F238E27FC236}">
                <a16:creationId xmlns:a16="http://schemas.microsoft.com/office/drawing/2014/main" id="{725140F9-D8AB-6B40-A07B-31803344FF53}"/>
              </a:ext>
            </a:extLst>
          </p:cNvPr>
          <p:cNvSpPr txBox="1">
            <a:spLocks/>
          </p:cNvSpPr>
          <p:nvPr/>
        </p:nvSpPr>
        <p:spPr>
          <a:xfrm>
            <a:off x="7550945" y="3348917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25A5A2B7-18F0-D845-9403-7AF63CFD47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AC2A770E-1F3F-D742-BA63-A1E9D2B640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883775B-49B8-4A42-9113-0C3162116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3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Valley-free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213ABC-B8FC-6D4C-9DCB-D0B532840158}"/>
              </a:ext>
            </a:extLst>
          </p:cNvPr>
          <p:cNvCxnSpPr>
            <a:cxnSpLocks/>
          </p:cNvCxnSpPr>
          <p:nvPr/>
        </p:nvCxnSpPr>
        <p:spPr>
          <a:xfrm flipV="1">
            <a:off x="3313135" y="2941616"/>
            <a:ext cx="340652" cy="429864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6425EEE-6FA7-AC4D-8275-4AC580EC4122}"/>
              </a:ext>
            </a:extLst>
          </p:cNvPr>
          <p:cNvCxnSpPr>
            <a:cxnSpLocks/>
          </p:cNvCxnSpPr>
          <p:nvPr/>
        </p:nvCxnSpPr>
        <p:spPr>
          <a:xfrm flipH="1">
            <a:off x="4291513" y="5101121"/>
            <a:ext cx="571023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0" y="5198374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643198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6">
            <a:extLst>
              <a:ext uri="{FF2B5EF4-FFF2-40B4-BE49-F238E27FC236}">
                <a16:creationId xmlns:a16="http://schemas.microsoft.com/office/drawing/2014/main" id="{E09C21AF-8280-E64C-BD24-C9D34B56EF3D}"/>
              </a:ext>
            </a:extLst>
          </p:cNvPr>
          <p:cNvSpPr txBox="1">
            <a:spLocks/>
          </p:cNvSpPr>
          <p:nvPr/>
        </p:nvSpPr>
        <p:spPr>
          <a:xfrm>
            <a:off x="9682040" y="565971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Consumer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08C792-3558-0445-B242-331D68DA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78" name="Title 6">
            <a:extLst>
              <a:ext uri="{FF2B5EF4-FFF2-40B4-BE49-F238E27FC236}">
                <a16:creationId xmlns:a16="http://schemas.microsoft.com/office/drawing/2014/main" id="{5DEC444A-5C69-9744-AE73-E2C9A7C53CEA}"/>
              </a:ext>
            </a:extLst>
          </p:cNvPr>
          <p:cNvSpPr txBox="1">
            <a:spLocks/>
          </p:cNvSpPr>
          <p:nvPr/>
        </p:nvSpPr>
        <p:spPr>
          <a:xfrm>
            <a:off x="5555682" y="609649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54C05C3-E34E-4B4C-B7D5-4FE048A2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83" name="Title 6">
            <a:extLst>
              <a:ext uri="{FF2B5EF4-FFF2-40B4-BE49-F238E27FC236}">
                <a16:creationId xmlns:a16="http://schemas.microsoft.com/office/drawing/2014/main" id="{5DBC763B-EE93-144F-A37B-468A0EA942D9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9D64E3-8E0A-084C-8A12-237CD3EC17B6}"/>
              </a:ext>
            </a:extLst>
          </p:cNvPr>
          <p:cNvCxnSpPr>
            <a:cxnSpLocks/>
          </p:cNvCxnSpPr>
          <p:nvPr/>
        </p:nvCxnSpPr>
        <p:spPr>
          <a:xfrm flipV="1">
            <a:off x="5331821" y="5169237"/>
            <a:ext cx="456030" cy="437743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261874-CC09-404F-AD37-30D64BD0068C}"/>
              </a:ext>
            </a:extLst>
          </p:cNvPr>
          <p:cNvCxnSpPr>
            <a:cxnSpLocks/>
          </p:cNvCxnSpPr>
          <p:nvPr/>
        </p:nvCxnSpPr>
        <p:spPr>
          <a:xfrm flipV="1">
            <a:off x="4278427" y="5113586"/>
            <a:ext cx="0" cy="240139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5A5C5D4-8CC8-AA44-93DA-76E8CA024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824" y="5462441"/>
            <a:ext cx="392136" cy="39213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D967A94-F6E8-5744-B9F8-BA99E8F4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27" y="5456930"/>
            <a:ext cx="392136" cy="39213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D1D7A66-0AA5-AD4B-95E2-8B17A0BA6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643" y="5447130"/>
            <a:ext cx="392136" cy="392136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EFB5C2-ED0D-0541-BE3D-5D2F944ADF88}"/>
              </a:ext>
            </a:extLst>
          </p:cNvPr>
          <p:cNvGrpSpPr/>
          <p:nvPr/>
        </p:nvGrpSpPr>
        <p:grpSpPr>
          <a:xfrm>
            <a:off x="9682040" y="5445529"/>
            <a:ext cx="2509960" cy="951738"/>
            <a:chOff x="9682040" y="5447130"/>
            <a:chExt cx="2509960" cy="951738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1049306-EE8B-E244-B213-3DDB6F15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18" name="Title 6">
              <a:extLst>
                <a:ext uri="{FF2B5EF4-FFF2-40B4-BE49-F238E27FC236}">
                  <a16:creationId xmlns:a16="http://schemas.microsoft.com/office/drawing/2014/main" id="{57E4072C-98ED-9244-98DB-2D730CCC560F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09F062F-5C26-FD4E-8089-F63A85A9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7817FE9-3067-8943-9CAD-C4DA28B0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02DA8D-66BD-3E42-83C3-DB9D701A3CA3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2529260-AE1D-0F4A-8787-FC645355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0" name="Title 6">
              <a:extLst>
                <a:ext uri="{FF2B5EF4-FFF2-40B4-BE49-F238E27FC236}">
                  <a16:creationId xmlns:a16="http://schemas.microsoft.com/office/drawing/2014/main" id="{64EED659-4E57-BB4B-A8FC-CBDF7D215B18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92CDBA15-191F-D74F-8536-AA0E2CE5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37333BA-BA34-2440-9ACA-3DCC3008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AA3CB4D-42D2-5947-848F-755B0411A015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37D3369-E146-434C-9DAB-0A4E6CAB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7" name="Title 6">
              <a:extLst>
                <a:ext uri="{FF2B5EF4-FFF2-40B4-BE49-F238E27FC236}">
                  <a16:creationId xmlns:a16="http://schemas.microsoft.com/office/drawing/2014/main" id="{5386588C-5D91-6748-86DD-7DB64BD9C0E9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FEEFB38-5A87-A04A-A590-D609BFD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D18B3C7-74FC-D44C-9E76-46790C62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E72DB56A-BD40-044B-A799-3F6B54D8B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25167D7-9724-7C4E-819B-81CFB0F46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2183368-A2D4-DC4B-BEB6-A31784883A2E}"/>
              </a:ext>
            </a:extLst>
          </p:cNvPr>
          <p:cNvCxnSpPr>
            <a:cxnSpLocks/>
          </p:cNvCxnSpPr>
          <p:nvPr/>
        </p:nvCxnSpPr>
        <p:spPr>
          <a:xfrm flipH="1" flipV="1">
            <a:off x="4878827" y="5113586"/>
            <a:ext cx="451824" cy="493394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795421D-FE3A-B445-8972-666F78BD68B2}"/>
              </a:ext>
            </a:extLst>
          </p:cNvPr>
          <p:cNvCxnSpPr>
            <a:cxnSpLocks/>
          </p:cNvCxnSpPr>
          <p:nvPr/>
        </p:nvCxnSpPr>
        <p:spPr>
          <a:xfrm flipH="1">
            <a:off x="5807947" y="5148130"/>
            <a:ext cx="613275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989D606-D03B-6549-9CB5-0D08A3479B0D}"/>
              </a:ext>
            </a:extLst>
          </p:cNvPr>
          <p:cNvCxnSpPr>
            <a:cxnSpLocks/>
          </p:cNvCxnSpPr>
          <p:nvPr/>
        </p:nvCxnSpPr>
        <p:spPr>
          <a:xfrm flipV="1">
            <a:off x="6468223" y="5156681"/>
            <a:ext cx="0" cy="577695"/>
          </a:xfrm>
          <a:prstGeom prst="line">
            <a:avLst/>
          </a:prstGeom>
          <a:ln w="152400" cap="rnd">
            <a:solidFill>
              <a:srgbClr val="C0000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0753CE99-8ED3-014C-9253-1CE8110ED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270" y="5365853"/>
            <a:ext cx="477428" cy="47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24659EE-1477-E146-8812-11D5904061D4}"/>
              </a:ext>
            </a:extLst>
          </p:cNvPr>
          <p:cNvCxnSpPr>
            <a:cxnSpLocks/>
          </p:cNvCxnSpPr>
          <p:nvPr/>
        </p:nvCxnSpPr>
        <p:spPr>
          <a:xfrm flipV="1">
            <a:off x="1357853" y="4024671"/>
            <a:ext cx="875988" cy="741433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409B839-D8C0-B64A-816D-B3F9E32AADA4}"/>
              </a:ext>
            </a:extLst>
          </p:cNvPr>
          <p:cNvCxnSpPr>
            <a:cxnSpLocks/>
          </p:cNvCxnSpPr>
          <p:nvPr/>
        </p:nvCxnSpPr>
        <p:spPr>
          <a:xfrm flipH="1">
            <a:off x="2241755" y="4016904"/>
            <a:ext cx="1409290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09A8155-1E87-CF47-93D8-C934D5A9F4FF}"/>
              </a:ext>
            </a:extLst>
          </p:cNvPr>
          <p:cNvCxnSpPr>
            <a:cxnSpLocks/>
          </p:cNvCxnSpPr>
          <p:nvPr/>
        </p:nvCxnSpPr>
        <p:spPr>
          <a:xfrm>
            <a:off x="3664155" y="4023349"/>
            <a:ext cx="698827" cy="580755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3C6DC00-ABC0-FF45-AF9B-4D397422FD67}"/>
              </a:ext>
            </a:extLst>
          </p:cNvPr>
          <p:cNvCxnSpPr>
            <a:cxnSpLocks/>
          </p:cNvCxnSpPr>
          <p:nvPr/>
        </p:nvCxnSpPr>
        <p:spPr>
          <a:xfrm flipH="1">
            <a:off x="4362985" y="4608313"/>
            <a:ext cx="372886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5CF6227-278B-5045-99D8-C4F09BF17955}"/>
              </a:ext>
            </a:extLst>
          </p:cNvPr>
          <p:cNvCxnSpPr>
            <a:cxnSpLocks/>
          </p:cNvCxnSpPr>
          <p:nvPr/>
        </p:nvCxnSpPr>
        <p:spPr>
          <a:xfrm flipV="1">
            <a:off x="4742426" y="3953697"/>
            <a:ext cx="717848" cy="643287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25D7A70-26A2-E648-B1D3-D3BCECA175B7}"/>
              </a:ext>
            </a:extLst>
          </p:cNvPr>
          <p:cNvCxnSpPr>
            <a:cxnSpLocks/>
          </p:cNvCxnSpPr>
          <p:nvPr/>
        </p:nvCxnSpPr>
        <p:spPr>
          <a:xfrm flipH="1">
            <a:off x="5495426" y="3953694"/>
            <a:ext cx="1413374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07558CF-EF46-3C41-80B4-046C03A5D69B}"/>
              </a:ext>
            </a:extLst>
          </p:cNvPr>
          <p:cNvCxnSpPr>
            <a:cxnSpLocks/>
          </p:cNvCxnSpPr>
          <p:nvPr/>
        </p:nvCxnSpPr>
        <p:spPr>
          <a:xfrm>
            <a:off x="6924277" y="3959123"/>
            <a:ext cx="856317" cy="811247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F6DB5F6-88C8-9F46-B296-01624D088B57}"/>
              </a:ext>
            </a:extLst>
          </p:cNvPr>
          <p:cNvCxnSpPr>
            <a:cxnSpLocks/>
          </p:cNvCxnSpPr>
          <p:nvPr/>
        </p:nvCxnSpPr>
        <p:spPr>
          <a:xfrm flipV="1">
            <a:off x="1357835" y="4765299"/>
            <a:ext cx="0" cy="617402"/>
          </a:xfrm>
          <a:prstGeom prst="line">
            <a:avLst/>
          </a:prstGeom>
          <a:ln w="152400" cap="rnd">
            <a:solidFill>
              <a:srgbClr val="C0000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80A0E407-930E-ED49-931B-9F57ECC68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80" y="4362459"/>
            <a:ext cx="477428" cy="47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69EA970-6DAA-B84E-8E25-4F7B385573E8}"/>
              </a:ext>
            </a:extLst>
          </p:cNvPr>
          <p:cNvCxnSpPr>
            <a:cxnSpLocks/>
          </p:cNvCxnSpPr>
          <p:nvPr/>
        </p:nvCxnSpPr>
        <p:spPr>
          <a:xfrm flipV="1">
            <a:off x="7782685" y="4785616"/>
            <a:ext cx="0" cy="65490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itle 6">
            <a:extLst>
              <a:ext uri="{FF2B5EF4-FFF2-40B4-BE49-F238E27FC236}">
                <a16:creationId xmlns:a16="http://schemas.microsoft.com/office/drawing/2014/main" id="{1C6ECFB8-DA55-A04E-9A07-75BFA9A22F93}"/>
              </a:ext>
            </a:extLst>
          </p:cNvPr>
          <p:cNvSpPr txBox="1">
            <a:spLocks/>
          </p:cNvSpPr>
          <p:nvPr/>
        </p:nvSpPr>
        <p:spPr>
          <a:xfrm>
            <a:off x="321423" y="980621"/>
            <a:ext cx="9815504" cy="1014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Providers must not transit traffic through their customers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516B0671-45CF-B945-8B4D-463EF8B5455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92FE39C7-D46E-5145-988C-F8302635CC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3073461D-5CE4-F441-B36C-33B1F4FD2E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4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Peering is for direct customer traffic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213ABC-B8FC-6D4C-9DCB-D0B532840158}"/>
              </a:ext>
            </a:extLst>
          </p:cNvPr>
          <p:cNvCxnSpPr>
            <a:cxnSpLocks/>
          </p:cNvCxnSpPr>
          <p:nvPr/>
        </p:nvCxnSpPr>
        <p:spPr>
          <a:xfrm flipV="1">
            <a:off x="3313135" y="2941616"/>
            <a:ext cx="340652" cy="429864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0" y="5198374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643198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6">
            <a:extLst>
              <a:ext uri="{FF2B5EF4-FFF2-40B4-BE49-F238E27FC236}">
                <a16:creationId xmlns:a16="http://schemas.microsoft.com/office/drawing/2014/main" id="{E09C21AF-8280-E64C-BD24-C9D34B56EF3D}"/>
              </a:ext>
            </a:extLst>
          </p:cNvPr>
          <p:cNvSpPr txBox="1">
            <a:spLocks/>
          </p:cNvSpPr>
          <p:nvPr/>
        </p:nvSpPr>
        <p:spPr>
          <a:xfrm>
            <a:off x="9682040" y="565971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Consumer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F08C792-3558-0445-B242-331D68DA0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78" name="Title 6">
            <a:extLst>
              <a:ext uri="{FF2B5EF4-FFF2-40B4-BE49-F238E27FC236}">
                <a16:creationId xmlns:a16="http://schemas.microsoft.com/office/drawing/2014/main" id="{5DEC444A-5C69-9744-AE73-E2C9A7C53CEA}"/>
              </a:ext>
            </a:extLst>
          </p:cNvPr>
          <p:cNvSpPr txBox="1">
            <a:spLocks/>
          </p:cNvSpPr>
          <p:nvPr/>
        </p:nvSpPr>
        <p:spPr>
          <a:xfrm>
            <a:off x="5555682" y="609649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54C05C3-E34E-4B4C-B7D5-4FE048A25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83" name="Title 6">
            <a:extLst>
              <a:ext uri="{FF2B5EF4-FFF2-40B4-BE49-F238E27FC236}">
                <a16:creationId xmlns:a16="http://schemas.microsoft.com/office/drawing/2014/main" id="{5DBC763B-EE93-144F-A37B-468A0EA942D9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5A5C5D4-8CC8-AA44-93DA-76E8CA024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824" y="5462441"/>
            <a:ext cx="392136" cy="39213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D967A94-F6E8-5744-B9F8-BA99E8F4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27" y="5456930"/>
            <a:ext cx="392136" cy="39213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D1D7A66-0AA5-AD4B-95E2-8B17A0BA6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643" y="5447130"/>
            <a:ext cx="392136" cy="392136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CEFB5C2-ED0D-0541-BE3D-5D2F944ADF88}"/>
              </a:ext>
            </a:extLst>
          </p:cNvPr>
          <p:cNvGrpSpPr/>
          <p:nvPr/>
        </p:nvGrpSpPr>
        <p:grpSpPr>
          <a:xfrm>
            <a:off x="9682040" y="5445529"/>
            <a:ext cx="2509960" cy="951738"/>
            <a:chOff x="9682040" y="5447130"/>
            <a:chExt cx="2509960" cy="951738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1049306-EE8B-E244-B213-3DDB6F15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18" name="Title 6">
              <a:extLst>
                <a:ext uri="{FF2B5EF4-FFF2-40B4-BE49-F238E27FC236}">
                  <a16:creationId xmlns:a16="http://schemas.microsoft.com/office/drawing/2014/main" id="{57E4072C-98ED-9244-98DB-2D730CCC560F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709F062F-5C26-FD4E-8089-F63A85A9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E7817FE9-3067-8943-9CAD-C4DA28B0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02DA8D-66BD-3E42-83C3-DB9D701A3CA3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22529260-AE1D-0F4A-8787-FC645355F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0" name="Title 6">
              <a:extLst>
                <a:ext uri="{FF2B5EF4-FFF2-40B4-BE49-F238E27FC236}">
                  <a16:creationId xmlns:a16="http://schemas.microsoft.com/office/drawing/2014/main" id="{64EED659-4E57-BB4B-A8FC-CBDF7D215B18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92CDBA15-191F-D74F-8536-AA0E2CE5E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C37333BA-BA34-2440-9ACA-3DCC3008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AA3CB4D-42D2-5947-848F-755B0411A015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937D3369-E146-434C-9DAB-0A4E6CAB2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7" name="Title 6">
              <a:extLst>
                <a:ext uri="{FF2B5EF4-FFF2-40B4-BE49-F238E27FC236}">
                  <a16:creationId xmlns:a16="http://schemas.microsoft.com/office/drawing/2014/main" id="{5386588C-5D91-6748-86DD-7DB64BD9C0E9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2FEEFB38-5A87-A04A-A590-D609BFDB6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D18B3C7-74FC-D44C-9E76-46790C62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E72DB56A-BD40-044B-A799-3F6B54D8B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25167D7-9724-7C4E-819B-81CFB0F46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25D7A70-26A2-E648-B1D3-D3BCECA175B7}"/>
              </a:ext>
            </a:extLst>
          </p:cNvPr>
          <p:cNvCxnSpPr>
            <a:cxnSpLocks/>
          </p:cNvCxnSpPr>
          <p:nvPr/>
        </p:nvCxnSpPr>
        <p:spPr>
          <a:xfrm flipH="1">
            <a:off x="5984831" y="3737133"/>
            <a:ext cx="3018492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F6DB5F6-88C8-9F46-B296-01624D088B57}"/>
              </a:ext>
            </a:extLst>
          </p:cNvPr>
          <p:cNvCxnSpPr>
            <a:cxnSpLocks/>
          </p:cNvCxnSpPr>
          <p:nvPr/>
        </p:nvCxnSpPr>
        <p:spPr>
          <a:xfrm flipV="1">
            <a:off x="1364213" y="4741606"/>
            <a:ext cx="0" cy="577694"/>
          </a:xfrm>
          <a:prstGeom prst="line">
            <a:avLst/>
          </a:prstGeom>
          <a:ln w="152400" cap="rnd">
            <a:solidFill>
              <a:srgbClr val="C0000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itle 6">
            <a:extLst>
              <a:ext uri="{FF2B5EF4-FFF2-40B4-BE49-F238E27FC236}">
                <a16:creationId xmlns:a16="http://schemas.microsoft.com/office/drawing/2014/main" id="{1C6ECFB8-DA55-A04E-9A07-75BFA9A22F93}"/>
              </a:ext>
            </a:extLst>
          </p:cNvPr>
          <p:cNvSpPr txBox="1">
            <a:spLocks/>
          </p:cNvSpPr>
          <p:nvPr/>
        </p:nvSpPr>
        <p:spPr>
          <a:xfrm>
            <a:off x="391767" y="980621"/>
            <a:ext cx="9815504" cy="1014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Don’t abuse peering to make someone else pay for transit</a:t>
            </a:r>
          </a:p>
        </p:txBody>
      </p:sp>
      <p:sp>
        <p:nvSpPr>
          <p:cNvPr id="101" name="Title 6">
            <a:extLst>
              <a:ext uri="{FF2B5EF4-FFF2-40B4-BE49-F238E27FC236}">
                <a16:creationId xmlns:a16="http://schemas.microsoft.com/office/drawing/2014/main" id="{23B79802-171B-D841-9DE5-EBA9D9A311ED}"/>
              </a:ext>
            </a:extLst>
          </p:cNvPr>
          <p:cNvSpPr txBox="1">
            <a:spLocks/>
          </p:cNvSpPr>
          <p:nvPr/>
        </p:nvSpPr>
        <p:spPr>
          <a:xfrm>
            <a:off x="8502424" y="2772633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BD8D667-508F-B845-9784-8958433617D1}"/>
              </a:ext>
            </a:extLst>
          </p:cNvPr>
          <p:cNvCxnSpPr>
            <a:cxnSpLocks/>
          </p:cNvCxnSpPr>
          <p:nvPr/>
        </p:nvCxnSpPr>
        <p:spPr>
          <a:xfrm>
            <a:off x="7027606" y="4009468"/>
            <a:ext cx="2116394" cy="0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F831E62-53F5-9F41-9B99-345DB982970E}"/>
              </a:ext>
            </a:extLst>
          </p:cNvPr>
          <p:cNvCxnSpPr>
            <a:cxnSpLocks/>
          </p:cNvCxnSpPr>
          <p:nvPr/>
        </p:nvCxnSpPr>
        <p:spPr>
          <a:xfrm flipH="1" flipV="1">
            <a:off x="9156811" y="4029835"/>
            <a:ext cx="4370" cy="1574732"/>
          </a:xfrm>
          <a:prstGeom prst="line">
            <a:avLst/>
          </a:prstGeom>
          <a:ln w="152400" cap="rnd">
            <a:solidFill>
              <a:srgbClr val="00B050"/>
            </a:solidFill>
            <a:head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6A7DAB-FFB7-0745-9190-B023D6BF31A4}"/>
              </a:ext>
            </a:extLst>
          </p:cNvPr>
          <p:cNvCxnSpPr>
            <a:cxnSpLocks/>
          </p:cNvCxnSpPr>
          <p:nvPr/>
        </p:nvCxnSpPr>
        <p:spPr>
          <a:xfrm flipH="1" flipV="1">
            <a:off x="7024576" y="4042395"/>
            <a:ext cx="718327" cy="649081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CABABC1-0D56-8D46-B37D-FA1D31AECC68}"/>
              </a:ext>
            </a:extLst>
          </p:cNvPr>
          <p:cNvCxnSpPr>
            <a:cxnSpLocks/>
          </p:cNvCxnSpPr>
          <p:nvPr/>
        </p:nvCxnSpPr>
        <p:spPr>
          <a:xfrm flipV="1">
            <a:off x="7793173" y="4741606"/>
            <a:ext cx="0" cy="635164"/>
          </a:xfrm>
          <a:prstGeom prst="line">
            <a:avLst/>
          </a:prstGeom>
          <a:ln w="152400" cap="rnd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65E637F2-03E7-ED47-A801-EB8FAED8279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8888" y="4126262"/>
            <a:ext cx="477428" cy="477428"/>
          </a:xfrm>
          <a:prstGeom prst="rect">
            <a:avLst/>
          </a:prstGeom>
        </p:spPr>
      </p:pic>
      <p:sp>
        <p:nvSpPr>
          <p:cNvPr id="120" name="Title 6">
            <a:extLst>
              <a:ext uri="{FF2B5EF4-FFF2-40B4-BE49-F238E27FC236}">
                <a16:creationId xmlns:a16="http://schemas.microsoft.com/office/drawing/2014/main" id="{537F0EDD-D2AE-D244-A62B-825CAD6BFC44}"/>
              </a:ext>
            </a:extLst>
          </p:cNvPr>
          <p:cNvSpPr txBox="1">
            <a:spLocks/>
          </p:cNvSpPr>
          <p:nvPr/>
        </p:nvSpPr>
        <p:spPr>
          <a:xfrm>
            <a:off x="7912528" y="4031685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7293F58-0B32-E947-967F-7404C3A51CBD}"/>
              </a:ext>
            </a:extLst>
          </p:cNvPr>
          <p:cNvCxnSpPr>
            <a:cxnSpLocks/>
          </p:cNvCxnSpPr>
          <p:nvPr/>
        </p:nvCxnSpPr>
        <p:spPr>
          <a:xfrm>
            <a:off x="5370206" y="5639206"/>
            <a:ext cx="0" cy="246609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BE651C3-FA28-E749-93AF-3F696B4776B1}"/>
              </a:ext>
            </a:extLst>
          </p:cNvPr>
          <p:cNvCxnSpPr>
            <a:cxnSpLocks/>
          </p:cNvCxnSpPr>
          <p:nvPr/>
        </p:nvCxnSpPr>
        <p:spPr>
          <a:xfrm flipH="1">
            <a:off x="5374058" y="4993386"/>
            <a:ext cx="610770" cy="611181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49EC54B-3CB8-6446-914E-A471ABD8E9AA}"/>
              </a:ext>
            </a:extLst>
          </p:cNvPr>
          <p:cNvCxnSpPr>
            <a:cxnSpLocks/>
          </p:cNvCxnSpPr>
          <p:nvPr/>
        </p:nvCxnSpPr>
        <p:spPr>
          <a:xfrm>
            <a:off x="5984828" y="3766443"/>
            <a:ext cx="0" cy="1190335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7AB051F-242F-5848-BB05-B58AC584FEFC}"/>
              </a:ext>
            </a:extLst>
          </p:cNvPr>
          <p:cNvCxnSpPr>
            <a:cxnSpLocks/>
          </p:cNvCxnSpPr>
          <p:nvPr/>
        </p:nvCxnSpPr>
        <p:spPr>
          <a:xfrm flipH="1" flipV="1">
            <a:off x="8276492" y="2834035"/>
            <a:ext cx="734156" cy="876319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2ECD69C-BEEB-9B4F-8B1B-3C12D7BF53D5}"/>
              </a:ext>
            </a:extLst>
          </p:cNvPr>
          <p:cNvCxnSpPr>
            <a:cxnSpLocks/>
          </p:cNvCxnSpPr>
          <p:nvPr/>
        </p:nvCxnSpPr>
        <p:spPr>
          <a:xfrm flipH="1">
            <a:off x="3522785" y="2812850"/>
            <a:ext cx="4736123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C014F96-4780-3042-A72B-559A8BD4136B}"/>
              </a:ext>
            </a:extLst>
          </p:cNvPr>
          <p:cNvCxnSpPr>
            <a:cxnSpLocks/>
          </p:cNvCxnSpPr>
          <p:nvPr/>
        </p:nvCxnSpPr>
        <p:spPr>
          <a:xfrm flipH="1">
            <a:off x="1381435" y="3815862"/>
            <a:ext cx="1087034" cy="918705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65495E3-B15D-B845-B5CE-F54511A14967}"/>
              </a:ext>
            </a:extLst>
          </p:cNvPr>
          <p:cNvCxnSpPr>
            <a:cxnSpLocks/>
          </p:cNvCxnSpPr>
          <p:nvPr/>
        </p:nvCxnSpPr>
        <p:spPr>
          <a:xfrm flipH="1">
            <a:off x="2749064" y="2831123"/>
            <a:ext cx="750474" cy="971364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026E01F-080F-3847-9A08-20953DA0D98F}"/>
              </a:ext>
            </a:extLst>
          </p:cNvPr>
          <p:cNvCxnSpPr>
            <a:cxnSpLocks/>
          </p:cNvCxnSpPr>
          <p:nvPr/>
        </p:nvCxnSpPr>
        <p:spPr>
          <a:xfrm flipH="1">
            <a:off x="2502878" y="3808610"/>
            <a:ext cx="246184" cy="0"/>
          </a:xfrm>
          <a:prstGeom prst="line">
            <a:avLst/>
          </a:prstGeom>
          <a:ln w="152400" cap="rnd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624BE50A-E2A7-F04E-A8D9-9E67783E0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919" y="3445324"/>
            <a:ext cx="477428" cy="47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5950E7F3-E9F6-A54D-8906-92711DBD89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9682" y="3156456"/>
            <a:ext cx="477428" cy="477428"/>
          </a:xfrm>
          <a:prstGeom prst="rect">
            <a:avLst/>
          </a:prstGeom>
        </p:spPr>
      </p:pic>
      <p:sp>
        <p:nvSpPr>
          <p:cNvPr id="167" name="Title 6">
            <a:extLst>
              <a:ext uri="{FF2B5EF4-FFF2-40B4-BE49-F238E27FC236}">
                <a16:creationId xmlns:a16="http://schemas.microsoft.com/office/drawing/2014/main" id="{2E6A1FBF-56CF-F343-BA03-04EA0035C900}"/>
              </a:ext>
            </a:extLst>
          </p:cNvPr>
          <p:cNvSpPr txBox="1">
            <a:spLocks/>
          </p:cNvSpPr>
          <p:nvPr/>
        </p:nvSpPr>
        <p:spPr>
          <a:xfrm>
            <a:off x="7443322" y="3061879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DBDAB97A-6B85-0B47-979F-7FE52CD1D75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343C22CC-9147-A54D-924A-A18BA5E50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35173E73-9546-7F4F-8054-9E324C7FF7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neighbors and BGP sessions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7C9787-198B-0D47-969A-C7EA99611F39}"/>
              </a:ext>
            </a:extLst>
          </p:cNvPr>
          <p:cNvCxnSpPr>
            <a:cxnSpLocks/>
            <a:stCxn id="16" idx="2"/>
            <a:endCxn id="10" idx="6"/>
          </p:cNvCxnSpPr>
          <p:nvPr/>
        </p:nvCxnSpPr>
        <p:spPr>
          <a:xfrm flipH="1" flipV="1">
            <a:off x="5679046" y="3798087"/>
            <a:ext cx="1258908" cy="1885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E3E5186-2E0F-E74D-A2D6-04DE562BD859}"/>
              </a:ext>
            </a:extLst>
          </p:cNvPr>
          <p:cNvGrpSpPr/>
          <p:nvPr/>
        </p:nvGrpSpPr>
        <p:grpSpPr>
          <a:xfrm>
            <a:off x="2391448" y="2460704"/>
            <a:ext cx="3199039" cy="1982959"/>
            <a:chOff x="3819196" y="2925926"/>
            <a:chExt cx="1623182" cy="10061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732F57-E050-5144-B25C-08E3420A9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3819196" y="2925926"/>
              <a:ext cx="1623182" cy="1006147"/>
            </a:xfrm>
            <a:prstGeom prst="rect">
              <a:avLst/>
            </a:prstGeom>
          </p:spPr>
        </p:pic>
        <p:sp>
          <p:nvSpPr>
            <p:cNvPr id="6" name="Title 6">
              <a:extLst>
                <a:ext uri="{FF2B5EF4-FFF2-40B4-BE49-F238E27FC236}">
                  <a16:creationId xmlns:a16="http://schemas.microsoft.com/office/drawing/2014/main" id="{3AC7F8B2-2582-154D-888C-87A55FF17DBD}"/>
                </a:ext>
              </a:extLst>
            </p:cNvPr>
            <p:cNvSpPr txBox="1">
              <a:spLocks/>
            </p:cNvSpPr>
            <p:nvPr/>
          </p:nvSpPr>
          <p:spPr>
            <a:xfrm>
              <a:off x="3956574" y="3148727"/>
              <a:ext cx="1291701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Autonomous</a:t>
              </a:r>
            </a:p>
            <a:p>
              <a:pPr algn="ctr"/>
              <a:r>
                <a:rPr lang="en-US" sz="2400" dirty="0"/>
                <a:t>System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ED5A54D-FC1D-8541-AF33-FC78A16DDCDE}"/>
              </a:ext>
            </a:extLst>
          </p:cNvPr>
          <p:cNvSpPr/>
          <p:nvPr/>
        </p:nvSpPr>
        <p:spPr>
          <a:xfrm>
            <a:off x="5244196" y="3580662"/>
            <a:ext cx="434850" cy="4348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C3AE498-5918-364E-AA89-82EF3E3E4277}"/>
              </a:ext>
            </a:extLst>
          </p:cNvPr>
          <p:cNvSpPr/>
          <p:nvPr/>
        </p:nvSpPr>
        <p:spPr>
          <a:xfrm rot="5400000" flipH="1">
            <a:off x="6106956" y="3031432"/>
            <a:ext cx="375247" cy="1342739"/>
          </a:xfrm>
          <a:prstGeom prst="arc">
            <a:avLst>
              <a:gd name="adj1" fmla="val 1644403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B5CB43-1200-9F41-B661-63A533E58C1B}"/>
              </a:ext>
            </a:extLst>
          </p:cNvPr>
          <p:cNvGrpSpPr/>
          <p:nvPr/>
        </p:nvGrpSpPr>
        <p:grpSpPr>
          <a:xfrm>
            <a:off x="7023168" y="2460704"/>
            <a:ext cx="3199039" cy="1982959"/>
            <a:chOff x="3819196" y="2925926"/>
            <a:chExt cx="1623182" cy="10061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A48BC6A-0D93-9C48-AF80-181C4D16B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3819196" y="2925926"/>
              <a:ext cx="1623182" cy="1006147"/>
            </a:xfrm>
            <a:prstGeom prst="rect">
              <a:avLst/>
            </a:prstGeom>
          </p:spPr>
        </p:pic>
        <p:sp>
          <p:nvSpPr>
            <p:cNvPr id="15" name="Title 6">
              <a:extLst>
                <a:ext uri="{FF2B5EF4-FFF2-40B4-BE49-F238E27FC236}">
                  <a16:creationId xmlns:a16="http://schemas.microsoft.com/office/drawing/2014/main" id="{1BAE41F6-4C28-6B49-A510-4E107F97AA66}"/>
                </a:ext>
              </a:extLst>
            </p:cNvPr>
            <p:cNvSpPr txBox="1">
              <a:spLocks/>
            </p:cNvSpPr>
            <p:nvPr/>
          </p:nvSpPr>
          <p:spPr>
            <a:xfrm>
              <a:off x="3956574" y="3148727"/>
              <a:ext cx="1291701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Autonomous</a:t>
              </a:r>
            </a:p>
            <a:p>
              <a:pPr algn="ctr"/>
              <a:r>
                <a:rPr lang="en-US" sz="2400" dirty="0"/>
                <a:t>System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2798AD7-8AD4-7C4C-9212-5A67384AB4DD}"/>
              </a:ext>
            </a:extLst>
          </p:cNvPr>
          <p:cNvSpPr/>
          <p:nvPr/>
        </p:nvSpPr>
        <p:spPr>
          <a:xfrm>
            <a:off x="6937954" y="3599512"/>
            <a:ext cx="434850" cy="43485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57FB0A0C-BA6B-CF47-B80D-D856C489D17B}"/>
              </a:ext>
            </a:extLst>
          </p:cNvPr>
          <p:cNvSpPr txBox="1">
            <a:spLocks/>
          </p:cNvSpPr>
          <p:nvPr/>
        </p:nvSpPr>
        <p:spPr>
          <a:xfrm rot="18601543">
            <a:off x="3870811" y="4359329"/>
            <a:ext cx="2187025" cy="13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BGP neighbor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024E6CC5-A696-4346-98CE-30A3F42D07AF}"/>
              </a:ext>
            </a:extLst>
          </p:cNvPr>
          <p:cNvSpPr txBox="1">
            <a:spLocks/>
          </p:cNvSpPr>
          <p:nvPr/>
        </p:nvSpPr>
        <p:spPr>
          <a:xfrm rot="18601543">
            <a:off x="5241866" y="4194844"/>
            <a:ext cx="2187025" cy="13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BGP neighbor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52A14492-D70F-264B-8DEB-9F55D5715FC4}"/>
              </a:ext>
            </a:extLst>
          </p:cNvPr>
          <p:cNvSpPr txBox="1">
            <a:spLocks/>
          </p:cNvSpPr>
          <p:nvPr/>
        </p:nvSpPr>
        <p:spPr>
          <a:xfrm rot="18601543">
            <a:off x="5731518" y="2029204"/>
            <a:ext cx="2187025" cy="130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BGP session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3D3F9-83FB-3244-B14D-6D751745589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D7ABF-EAC1-CE48-A78D-7E4ED4A19F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6FD95-9AA5-184F-ACEB-B5945403C9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IBGP versus EBGP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0D3777-A6D7-BE4E-92CB-C278EDCC75C0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>
          <a:xfrm flipH="1" flipV="1">
            <a:off x="3755545" y="2624349"/>
            <a:ext cx="1083393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468EF8-6C7F-9A4A-869A-C23DA88D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926299" y="1473422"/>
            <a:ext cx="2753034" cy="170649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F1AF11-8B8A-C446-82EC-C2BC72FD62CB}"/>
              </a:ext>
            </a:extLst>
          </p:cNvPr>
          <p:cNvSpPr/>
          <p:nvPr/>
        </p:nvSpPr>
        <p:spPr>
          <a:xfrm>
            <a:off x="3381321" y="243723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3EFB712-61A1-4047-B552-C511929B9EF4}"/>
              </a:ext>
            </a:extLst>
          </p:cNvPr>
          <p:cNvSpPr/>
          <p:nvPr/>
        </p:nvSpPr>
        <p:spPr>
          <a:xfrm rot="5400000" flipH="1">
            <a:off x="4123797" y="1964580"/>
            <a:ext cx="322931" cy="1155536"/>
          </a:xfrm>
          <a:prstGeom prst="arc">
            <a:avLst>
              <a:gd name="adj1" fmla="val 1644403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F8402-F19C-BA43-AB47-0BA3C991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912272" y="1473422"/>
            <a:ext cx="2753034" cy="17064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04978B4-66F6-FD41-9972-B59056D2FD0D}"/>
              </a:ext>
            </a:extLst>
          </p:cNvPr>
          <p:cNvSpPr/>
          <p:nvPr/>
        </p:nvSpPr>
        <p:spPr>
          <a:xfrm>
            <a:off x="4838938" y="2453459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A64E115-C04A-D744-BA09-7C8FEBA427F0}"/>
              </a:ext>
            </a:extLst>
          </p:cNvPr>
          <p:cNvSpPr txBox="1">
            <a:spLocks/>
          </p:cNvSpPr>
          <p:nvPr/>
        </p:nvSpPr>
        <p:spPr>
          <a:xfrm>
            <a:off x="926299" y="3611274"/>
            <a:ext cx="10165033" cy="257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/>
              <a:t>EBGP = External BGP = Between different AS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Normally between directly connected EBGP neighbors</a:t>
            </a:r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3600" dirty="0"/>
              <a:t>IBGP = Internal BGP= Inside one AS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Often, IBGP neighbors are not directly connected (multi-hop BGP session)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23039A-8102-5E42-8FC0-9D42752AC855}"/>
              </a:ext>
            </a:extLst>
          </p:cNvPr>
          <p:cNvCxnSpPr>
            <a:cxnSpLocks/>
            <a:stCxn id="14" idx="2"/>
            <a:endCxn id="11" idx="6"/>
          </p:cNvCxnSpPr>
          <p:nvPr/>
        </p:nvCxnSpPr>
        <p:spPr>
          <a:xfrm flipH="1" flipV="1">
            <a:off x="7741518" y="2624349"/>
            <a:ext cx="1083393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0647451-4DAE-5244-A6BD-5B644791BB99}"/>
              </a:ext>
            </a:extLst>
          </p:cNvPr>
          <p:cNvSpPr/>
          <p:nvPr/>
        </p:nvSpPr>
        <p:spPr>
          <a:xfrm>
            <a:off x="7367294" y="243723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45741AD-1565-934D-829E-20CDAF2D4A3E}"/>
              </a:ext>
            </a:extLst>
          </p:cNvPr>
          <p:cNvSpPr/>
          <p:nvPr/>
        </p:nvSpPr>
        <p:spPr>
          <a:xfrm rot="5400000" flipH="1">
            <a:off x="8109770" y="1964580"/>
            <a:ext cx="322931" cy="1155536"/>
          </a:xfrm>
          <a:prstGeom prst="arc">
            <a:avLst>
              <a:gd name="adj1" fmla="val 1644403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3D97DD-4257-6D49-8035-2E09392EA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8898245" y="1473422"/>
            <a:ext cx="2753034" cy="170649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83DF4E2-6440-3645-800C-FA1AC4A21D70}"/>
              </a:ext>
            </a:extLst>
          </p:cNvPr>
          <p:cNvSpPr/>
          <p:nvPr/>
        </p:nvSpPr>
        <p:spPr>
          <a:xfrm>
            <a:off x="8824911" y="2453459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75E30EE0-A62C-C54D-99AB-848D281C2AC0}"/>
              </a:ext>
            </a:extLst>
          </p:cNvPr>
          <p:cNvSpPr txBox="1">
            <a:spLocks/>
          </p:cNvSpPr>
          <p:nvPr/>
        </p:nvSpPr>
        <p:spPr>
          <a:xfrm>
            <a:off x="3461858" y="1832655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81E4D6D2-95CE-7945-8CB8-845BA4F3E477}"/>
              </a:ext>
            </a:extLst>
          </p:cNvPr>
          <p:cNvSpPr txBox="1">
            <a:spLocks/>
          </p:cNvSpPr>
          <p:nvPr/>
        </p:nvSpPr>
        <p:spPr>
          <a:xfrm>
            <a:off x="7428998" y="1831153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9EA3697-D5C3-1D41-9861-9744E2BD874F}"/>
              </a:ext>
            </a:extLst>
          </p:cNvPr>
          <p:cNvSpPr/>
          <p:nvPr/>
        </p:nvSpPr>
        <p:spPr>
          <a:xfrm rot="5400000" flipH="1">
            <a:off x="6116276" y="1452796"/>
            <a:ext cx="322931" cy="2179104"/>
          </a:xfrm>
          <a:prstGeom prst="arc">
            <a:avLst>
              <a:gd name="adj1" fmla="val 16301853"/>
              <a:gd name="adj2" fmla="val 5308761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6298613-C7FC-CD40-879A-38AF9143E41C}"/>
              </a:ext>
            </a:extLst>
          </p:cNvPr>
          <p:cNvSpPr txBox="1">
            <a:spLocks/>
          </p:cNvSpPr>
          <p:nvPr/>
        </p:nvSpPr>
        <p:spPr>
          <a:xfrm>
            <a:off x="5409896" y="1828793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IBGP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DB6665-1580-9E45-9CCF-8526415248B7}"/>
              </a:ext>
            </a:extLst>
          </p:cNvPr>
          <p:cNvCxnSpPr>
            <a:cxnSpLocks/>
            <a:stCxn id="11" idx="2"/>
            <a:endCxn id="8" idx="6"/>
          </p:cNvCxnSpPr>
          <p:nvPr/>
        </p:nvCxnSpPr>
        <p:spPr>
          <a:xfrm flipH="1">
            <a:off x="5213162" y="2624349"/>
            <a:ext cx="2154132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B797BE21-4342-094E-ADF9-233BC77E1D6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71B57FA-A93D-304E-90A9-6CE6BAD587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76C0ED6-31B8-734C-9467-866863907B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6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IBGP full mesh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832CF-A334-3144-BCB9-D70A1764F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286264" y="4384016"/>
            <a:ext cx="1529469" cy="948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9EA29-DDD7-224A-A85A-3563F4F9C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3330448" y="1721447"/>
            <a:ext cx="4671994" cy="28959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5AA5E2-287E-BF4B-8CB6-94FB296DD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286264" y="1243666"/>
            <a:ext cx="1529469" cy="9480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AC6AB0-2993-9148-A020-16F05E487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9006468" y="2954971"/>
            <a:ext cx="1529469" cy="94805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8305239-2BCB-064D-A795-97891017FF6A}"/>
              </a:ext>
            </a:extLst>
          </p:cNvPr>
          <p:cNvSpPr/>
          <p:nvPr/>
        </p:nvSpPr>
        <p:spPr>
          <a:xfrm>
            <a:off x="5437059" y="3241888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884E73-DB6E-334B-BE86-38F761CE7097}"/>
              </a:ext>
            </a:extLst>
          </p:cNvPr>
          <p:cNvSpPr/>
          <p:nvPr/>
        </p:nvSpPr>
        <p:spPr>
          <a:xfrm>
            <a:off x="7638435" y="3241888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5CA1D4-4F9D-2B48-8DC3-B31FEB754940}"/>
              </a:ext>
            </a:extLst>
          </p:cNvPr>
          <p:cNvSpPr/>
          <p:nvPr/>
        </p:nvSpPr>
        <p:spPr>
          <a:xfrm>
            <a:off x="2319479" y="449463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C52CF1-85C3-4C43-9F1C-A61CFA6A76A9}"/>
              </a:ext>
            </a:extLst>
          </p:cNvPr>
          <p:cNvSpPr/>
          <p:nvPr/>
        </p:nvSpPr>
        <p:spPr>
          <a:xfrm>
            <a:off x="2531033" y="1817500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90014D-F3F6-3B4F-ACD7-A03942DD1504}"/>
              </a:ext>
            </a:extLst>
          </p:cNvPr>
          <p:cNvSpPr/>
          <p:nvPr/>
        </p:nvSpPr>
        <p:spPr>
          <a:xfrm>
            <a:off x="8962051" y="3241888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04A955-AEE2-4C48-848A-7F22FDD15430}"/>
              </a:ext>
            </a:extLst>
          </p:cNvPr>
          <p:cNvCxnSpPr>
            <a:cxnSpLocks/>
          </p:cNvCxnSpPr>
          <p:nvPr/>
        </p:nvCxnSpPr>
        <p:spPr>
          <a:xfrm flipH="1" flipV="1">
            <a:off x="2718145" y="2004613"/>
            <a:ext cx="1478171" cy="61956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38AAB4-D9E8-BE4E-B916-712B130E1483}"/>
              </a:ext>
            </a:extLst>
          </p:cNvPr>
          <p:cNvCxnSpPr>
            <a:cxnSpLocks/>
          </p:cNvCxnSpPr>
          <p:nvPr/>
        </p:nvCxnSpPr>
        <p:spPr>
          <a:xfrm flipH="1">
            <a:off x="2506591" y="3949011"/>
            <a:ext cx="1021187" cy="73273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AC69FB-A1A1-AF4B-91B0-011F9500E841}"/>
              </a:ext>
            </a:extLst>
          </p:cNvPr>
          <p:cNvCxnSpPr>
            <a:cxnSpLocks/>
          </p:cNvCxnSpPr>
          <p:nvPr/>
        </p:nvCxnSpPr>
        <p:spPr>
          <a:xfrm flipH="1">
            <a:off x="3527778" y="3429000"/>
            <a:ext cx="2096393" cy="54689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F87795-F025-7143-8BA1-44E6AD4D6AC3}"/>
              </a:ext>
            </a:extLst>
          </p:cNvPr>
          <p:cNvCxnSpPr>
            <a:cxnSpLocks/>
          </p:cNvCxnSpPr>
          <p:nvPr/>
        </p:nvCxnSpPr>
        <p:spPr>
          <a:xfrm flipH="1" flipV="1">
            <a:off x="4196316" y="2624175"/>
            <a:ext cx="1427856" cy="79860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34A35F-0E0C-0B46-B8A3-B81638AA78E4}"/>
              </a:ext>
            </a:extLst>
          </p:cNvPr>
          <p:cNvCxnSpPr>
            <a:cxnSpLocks/>
          </p:cNvCxnSpPr>
          <p:nvPr/>
        </p:nvCxnSpPr>
        <p:spPr>
          <a:xfrm>
            <a:off x="5624172" y="3431557"/>
            <a:ext cx="3524991" cy="730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108280BD-3719-AF4F-BED9-03C36F7CA4EB}"/>
              </a:ext>
            </a:extLst>
          </p:cNvPr>
          <p:cNvSpPr/>
          <p:nvPr/>
        </p:nvSpPr>
        <p:spPr>
          <a:xfrm rot="6796474" flipH="1">
            <a:off x="3310004" y="1549855"/>
            <a:ext cx="384378" cy="1291750"/>
          </a:xfrm>
          <a:prstGeom prst="arc">
            <a:avLst>
              <a:gd name="adj1" fmla="val 16444034"/>
              <a:gd name="adj2" fmla="val 5289285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57E534EA-3182-E845-ACFD-DEA528CB2E4C}"/>
              </a:ext>
            </a:extLst>
          </p:cNvPr>
          <p:cNvSpPr/>
          <p:nvPr/>
        </p:nvSpPr>
        <p:spPr>
          <a:xfrm rot="3272121" flipH="1">
            <a:off x="2810187" y="3763659"/>
            <a:ext cx="322931" cy="928693"/>
          </a:xfrm>
          <a:prstGeom prst="arc">
            <a:avLst>
              <a:gd name="adj1" fmla="val 1660616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EF5A1EF-E3A1-1245-9D88-8ED153BF6BC1}"/>
              </a:ext>
            </a:extLst>
          </p:cNvPr>
          <p:cNvSpPr/>
          <p:nvPr/>
        </p:nvSpPr>
        <p:spPr>
          <a:xfrm rot="4498017" flipH="1">
            <a:off x="4396179" y="2709779"/>
            <a:ext cx="322931" cy="1794109"/>
          </a:xfrm>
          <a:prstGeom prst="arc">
            <a:avLst>
              <a:gd name="adj1" fmla="val 16282473"/>
              <a:gd name="adj2" fmla="val 5325958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105A73D9-9DA8-644D-AF4F-9F11D559BC83}"/>
              </a:ext>
            </a:extLst>
          </p:cNvPr>
          <p:cNvSpPr/>
          <p:nvPr/>
        </p:nvSpPr>
        <p:spPr>
          <a:xfrm rot="7154104" flipH="1">
            <a:off x="4817434" y="2234855"/>
            <a:ext cx="322931" cy="1332518"/>
          </a:xfrm>
          <a:prstGeom prst="arc">
            <a:avLst>
              <a:gd name="adj1" fmla="val 16268548"/>
              <a:gd name="adj2" fmla="val 5283575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CFB87D56-A9D8-0B49-A4A9-EF6589C937D2}"/>
              </a:ext>
            </a:extLst>
          </p:cNvPr>
          <p:cNvSpPr/>
          <p:nvPr/>
        </p:nvSpPr>
        <p:spPr>
          <a:xfrm rot="5400000" flipH="1">
            <a:off x="6543867" y="2408100"/>
            <a:ext cx="322931" cy="1866202"/>
          </a:xfrm>
          <a:prstGeom prst="arc">
            <a:avLst>
              <a:gd name="adj1" fmla="val 16301944"/>
              <a:gd name="adj2" fmla="val 5288976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B60E0E1-C156-E647-B097-FDD23329163A}"/>
              </a:ext>
            </a:extLst>
          </p:cNvPr>
          <p:cNvSpPr/>
          <p:nvPr/>
        </p:nvSpPr>
        <p:spPr>
          <a:xfrm rot="6251130" flipH="1">
            <a:off x="5894575" y="1093064"/>
            <a:ext cx="322931" cy="3605989"/>
          </a:xfrm>
          <a:prstGeom prst="arc">
            <a:avLst>
              <a:gd name="adj1" fmla="val 16316131"/>
              <a:gd name="adj2" fmla="val 536508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963C48A2-F61F-0948-9959-601CB75C4DD5}"/>
              </a:ext>
            </a:extLst>
          </p:cNvPr>
          <p:cNvSpPr/>
          <p:nvPr/>
        </p:nvSpPr>
        <p:spPr>
          <a:xfrm rot="15868994" flipH="1">
            <a:off x="5588707" y="1824645"/>
            <a:ext cx="322931" cy="4088040"/>
          </a:xfrm>
          <a:prstGeom prst="arc">
            <a:avLst>
              <a:gd name="adj1" fmla="val 16228669"/>
              <a:gd name="adj2" fmla="val 542278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E038D366-7E69-B842-BBFE-3FEE3F86FB13}"/>
              </a:ext>
            </a:extLst>
          </p:cNvPr>
          <p:cNvSpPr/>
          <p:nvPr/>
        </p:nvSpPr>
        <p:spPr>
          <a:xfrm rot="1620220" flipH="1">
            <a:off x="3602925" y="2658114"/>
            <a:ext cx="322931" cy="1155536"/>
          </a:xfrm>
          <a:prstGeom prst="arc">
            <a:avLst>
              <a:gd name="adj1" fmla="val 1644403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CD102C63-2C34-0F42-9A08-54C1C35FCC7A}"/>
              </a:ext>
            </a:extLst>
          </p:cNvPr>
          <p:cNvSpPr/>
          <p:nvPr/>
        </p:nvSpPr>
        <p:spPr>
          <a:xfrm rot="5400000" flipH="1">
            <a:off x="8320781" y="2851102"/>
            <a:ext cx="322931" cy="959608"/>
          </a:xfrm>
          <a:prstGeom prst="arc">
            <a:avLst>
              <a:gd name="adj1" fmla="val 16444034"/>
              <a:gd name="adj2" fmla="val 508915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6">
            <a:extLst>
              <a:ext uri="{FF2B5EF4-FFF2-40B4-BE49-F238E27FC236}">
                <a16:creationId xmlns:a16="http://schemas.microsoft.com/office/drawing/2014/main" id="{723916E9-9E73-3244-BF62-8FFC26F52958}"/>
              </a:ext>
            </a:extLst>
          </p:cNvPr>
          <p:cNvSpPr txBox="1">
            <a:spLocks/>
          </p:cNvSpPr>
          <p:nvPr/>
        </p:nvSpPr>
        <p:spPr>
          <a:xfrm>
            <a:off x="2905257" y="1372131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sp>
        <p:nvSpPr>
          <p:cNvPr id="60" name="Title 6">
            <a:extLst>
              <a:ext uri="{FF2B5EF4-FFF2-40B4-BE49-F238E27FC236}">
                <a16:creationId xmlns:a16="http://schemas.microsoft.com/office/drawing/2014/main" id="{9DB89211-8C97-6248-873A-0EE009A5D241}"/>
              </a:ext>
            </a:extLst>
          </p:cNvPr>
          <p:cNvSpPr txBox="1">
            <a:spLocks/>
          </p:cNvSpPr>
          <p:nvPr/>
        </p:nvSpPr>
        <p:spPr>
          <a:xfrm>
            <a:off x="1547688" y="3649767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sp>
        <p:nvSpPr>
          <p:cNvPr id="61" name="Title 6">
            <a:extLst>
              <a:ext uri="{FF2B5EF4-FFF2-40B4-BE49-F238E27FC236}">
                <a16:creationId xmlns:a16="http://schemas.microsoft.com/office/drawing/2014/main" id="{B461ED80-A506-7D40-95F2-26F76E2A8187}"/>
              </a:ext>
            </a:extLst>
          </p:cNvPr>
          <p:cNvSpPr txBox="1">
            <a:spLocks/>
          </p:cNvSpPr>
          <p:nvPr/>
        </p:nvSpPr>
        <p:spPr>
          <a:xfrm>
            <a:off x="7690559" y="2592921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sp>
        <p:nvSpPr>
          <p:cNvPr id="62" name="Title 6">
            <a:extLst>
              <a:ext uri="{FF2B5EF4-FFF2-40B4-BE49-F238E27FC236}">
                <a16:creationId xmlns:a16="http://schemas.microsoft.com/office/drawing/2014/main" id="{424794FD-4389-FE45-A30A-D40339F7A656}"/>
              </a:ext>
            </a:extLst>
          </p:cNvPr>
          <p:cNvSpPr txBox="1">
            <a:spLocks/>
          </p:cNvSpPr>
          <p:nvPr/>
        </p:nvSpPr>
        <p:spPr>
          <a:xfrm>
            <a:off x="708338" y="5165925"/>
            <a:ext cx="10650827" cy="145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dirty="0"/>
              <a:t>Full mesh of N</a:t>
            </a:r>
            <a:r>
              <a:rPr lang="en-US" sz="3600" baseline="30000" dirty="0"/>
              <a:t>2</a:t>
            </a:r>
            <a:r>
              <a:rPr lang="en-US" sz="3600" dirty="0"/>
              <a:t> IBGP multi-hop IBGP sessions</a:t>
            </a:r>
          </a:p>
          <a:p>
            <a:pPr algn="ctr">
              <a:lnSpc>
                <a:spcPct val="110000"/>
              </a:lnSpc>
            </a:pPr>
            <a:r>
              <a:rPr lang="en-US" sz="1800" dirty="0"/>
              <a:t>Because no IBGP to IBGP route propagation, because AS-Path not used for IBGP loop detection</a:t>
            </a:r>
          </a:p>
        </p:txBody>
      </p:sp>
      <p:sp>
        <p:nvSpPr>
          <p:cNvPr id="63" name="Title 6">
            <a:extLst>
              <a:ext uri="{FF2B5EF4-FFF2-40B4-BE49-F238E27FC236}">
                <a16:creationId xmlns:a16="http://schemas.microsoft.com/office/drawing/2014/main" id="{5C943330-6DE1-4E4E-993B-5343FFB41D14}"/>
              </a:ext>
            </a:extLst>
          </p:cNvPr>
          <p:cNvSpPr txBox="1">
            <a:spLocks/>
          </p:cNvSpPr>
          <p:nvPr/>
        </p:nvSpPr>
        <p:spPr>
          <a:xfrm>
            <a:off x="5603890" y="2186105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IBGP</a:t>
            </a:r>
          </a:p>
        </p:txBody>
      </p:sp>
      <p:sp>
        <p:nvSpPr>
          <p:cNvPr id="65" name="Title 6">
            <a:extLst>
              <a:ext uri="{FF2B5EF4-FFF2-40B4-BE49-F238E27FC236}">
                <a16:creationId xmlns:a16="http://schemas.microsoft.com/office/drawing/2014/main" id="{9539C405-0442-5C44-A11F-1D0CD8AF7073}"/>
              </a:ext>
            </a:extLst>
          </p:cNvPr>
          <p:cNvSpPr txBox="1">
            <a:spLocks/>
          </p:cNvSpPr>
          <p:nvPr/>
        </p:nvSpPr>
        <p:spPr>
          <a:xfrm>
            <a:off x="290129" y="2807710"/>
            <a:ext cx="3207832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IBGP session between A and B</a:t>
            </a:r>
          </a:p>
          <a:p>
            <a:pPr algn="ctr">
              <a:lnSpc>
                <a:spcPct val="110000"/>
              </a:lnSpc>
            </a:pPr>
            <a:r>
              <a:rPr lang="en-US" sz="1400" dirty="0"/>
              <a:t>but no physical link between A and B!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B872A4-5708-AC4B-88B1-A06847FDD8DD}"/>
              </a:ext>
            </a:extLst>
          </p:cNvPr>
          <p:cNvSpPr/>
          <p:nvPr/>
        </p:nvSpPr>
        <p:spPr>
          <a:xfrm>
            <a:off x="3340665" y="3761899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E0B0DA-B5AB-D24A-8C17-4DDFDB41287E}"/>
              </a:ext>
            </a:extLst>
          </p:cNvPr>
          <p:cNvSpPr/>
          <p:nvPr/>
        </p:nvSpPr>
        <p:spPr>
          <a:xfrm>
            <a:off x="4009204" y="243961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6093E-489E-E844-8C03-71A049B516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3CDA8-68A8-4E4E-9FFA-21FE65EC7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58800-04E3-C14F-B785-934C478E46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9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reduce IBGP  full mesh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094EA-C835-3B4E-A5AF-A41E763BE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671916" y="2304710"/>
            <a:ext cx="2727418" cy="16906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13409D-981F-D143-B05F-0A5328D139C7}"/>
              </a:ext>
            </a:extLst>
          </p:cNvPr>
          <p:cNvCxnSpPr>
            <a:cxnSpLocks/>
          </p:cNvCxnSpPr>
          <p:nvPr/>
        </p:nvCxnSpPr>
        <p:spPr>
          <a:xfrm flipH="1">
            <a:off x="787113" y="3301545"/>
            <a:ext cx="1223833" cy="319264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7F0CC-C0D3-C24F-991D-B4C90504469E}"/>
              </a:ext>
            </a:extLst>
          </p:cNvPr>
          <p:cNvCxnSpPr>
            <a:cxnSpLocks/>
          </p:cNvCxnSpPr>
          <p:nvPr/>
        </p:nvCxnSpPr>
        <p:spPr>
          <a:xfrm flipH="1" flipV="1">
            <a:off x="1177393" y="2831705"/>
            <a:ext cx="833554" cy="46621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3A32E43-4166-B34F-9721-CA4DF297440C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120179" y="3301546"/>
            <a:ext cx="1066654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8BC679F-C6E8-7F49-B47F-45840383114F}"/>
              </a:ext>
            </a:extLst>
          </p:cNvPr>
          <p:cNvGrpSpPr/>
          <p:nvPr/>
        </p:nvGrpSpPr>
        <p:grpSpPr>
          <a:xfrm>
            <a:off x="4641240" y="2304710"/>
            <a:ext cx="2733382" cy="1690619"/>
            <a:chOff x="671916" y="3265578"/>
            <a:chExt cx="2733382" cy="169061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DB7F9C9-0B4A-4640-BA08-0748C8110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671916" y="3265578"/>
              <a:ext cx="2727418" cy="1690619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703B8BE-2C29-EB40-96DB-5BAD2CE0FD61}"/>
                </a:ext>
              </a:extLst>
            </p:cNvPr>
            <p:cNvSpPr/>
            <p:nvPr/>
          </p:nvSpPr>
          <p:spPr>
            <a:xfrm>
              <a:off x="677880" y="4456753"/>
              <a:ext cx="218465" cy="21846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88DC994-CF85-0849-8728-6444FDA1F430}"/>
                </a:ext>
              </a:extLst>
            </p:cNvPr>
            <p:cNvSpPr/>
            <p:nvPr/>
          </p:nvSpPr>
          <p:spPr>
            <a:xfrm>
              <a:off x="1068160" y="3684831"/>
              <a:ext cx="218465" cy="21846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3954A9A-16D5-5A4D-B8C3-72B4B671B6E3}"/>
                </a:ext>
              </a:extLst>
            </p:cNvPr>
            <p:cNvSpPr/>
            <p:nvPr/>
          </p:nvSpPr>
          <p:spPr>
            <a:xfrm>
              <a:off x="1901714" y="4153181"/>
              <a:ext cx="218465" cy="21846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6E1208F-76F7-1047-B9C8-03552205CD42}"/>
                </a:ext>
              </a:extLst>
            </p:cNvPr>
            <p:cNvSpPr/>
            <p:nvPr/>
          </p:nvSpPr>
          <p:spPr>
            <a:xfrm>
              <a:off x="3186833" y="4153181"/>
              <a:ext cx="218465" cy="21846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198CF77-4051-AD48-9E94-5A1A409B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113" y="4262413"/>
              <a:ext cx="1223833" cy="319264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EF43B89-4BBE-F74B-8BD9-29A0E98183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7393" y="3792573"/>
              <a:ext cx="833554" cy="466211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75DA6033-0F54-7B48-8DC2-81D4872BC669}"/>
                </a:ext>
              </a:extLst>
            </p:cNvPr>
            <p:cNvSpPr/>
            <p:nvPr/>
          </p:nvSpPr>
          <p:spPr>
            <a:xfrm rot="6251130" flipH="1">
              <a:off x="2168803" y="2898740"/>
              <a:ext cx="188521" cy="2105105"/>
            </a:xfrm>
            <a:prstGeom prst="arc">
              <a:avLst>
                <a:gd name="adj1" fmla="val 16316131"/>
                <a:gd name="adj2" fmla="val 5365082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FBEFA077-0D60-4642-8C0B-7459E46DA241}"/>
                </a:ext>
              </a:extLst>
            </p:cNvPr>
            <p:cNvSpPr/>
            <p:nvPr/>
          </p:nvSpPr>
          <p:spPr>
            <a:xfrm rot="15868994" flipH="1">
              <a:off x="1990243" y="3325823"/>
              <a:ext cx="188521" cy="2386517"/>
            </a:xfrm>
            <a:prstGeom prst="arc">
              <a:avLst>
                <a:gd name="adj1" fmla="val 16228669"/>
                <a:gd name="adj2" fmla="val 5422782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3A16A9EC-CED1-F04E-9868-879ECB8EBDA9}"/>
                </a:ext>
              </a:extLst>
            </p:cNvPr>
            <p:cNvSpPr/>
            <p:nvPr/>
          </p:nvSpPr>
          <p:spPr>
            <a:xfrm rot="1620220" flipH="1">
              <a:off x="830983" y="3812386"/>
              <a:ext cx="188521" cy="674579"/>
            </a:xfrm>
            <a:prstGeom prst="arc">
              <a:avLst>
                <a:gd name="adj1" fmla="val 16444034"/>
                <a:gd name="adj2" fmla="val 5089150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BD8877-751E-A440-BCC6-A9C1EB896999}"/>
                </a:ext>
              </a:extLst>
            </p:cNvPr>
            <p:cNvCxnSpPr>
              <a:cxnSpLocks/>
              <a:stCxn id="55" idx="6"/>
              <a:endCxn id="56" idx="2"/>
            </p:cNvCxnSpPr>
            <p:nvPr/>
          </p:nvCxnSpPr>
          <p:spPr>
            <a:xfrm>
              <a:off x="2120179" y="4262414"/>
              <a:ext cx="1066654" cy="0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D7348687-8D57-F146-BF7D-D24FA0656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8610564" y="2304710"/>
            <a:ext cx="2727418" cy="169061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C85F496-B2E3-BE46-AD63-2A0EB67B3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9311673" y="2676935"/>
            <a:ext cx="782947" cy="48531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880D2E6-0A68-9D4B-9136-A7623AFBE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9022339" y="3229032"/>
            <a:ext cx="782947" cy="48531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0DADB75-54BE-854D-B9B2-B8166E127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0030255" y="3119799"/>
            <a:ext cx="782947" cy="485318"/>
          </a:xfrm>
          <a:prstGeom prst="rect">
            <a:avLst/>
          </a:prstGeom>
        </p:spPr>
      </p:pic>
      <p:sp>
        <p:nvSpPr>
          <p:cNvPr id="84" name="Title 6">
            <a:extLst>
              <a:ext uri="{FF2B5EF4-FFF2-40B4-BE49-F238E27FC236}">
                <a16:creationId xmlns:a16="http://schemas.microsoft.com/office/drawing/2014/main" id="{1C636A6E-2F29-D544-88F2-0DE18ABAE0E2}"/>
              </a:ext>
            </a:extLst>
          </p:cNvPr>
          <p:cNvSpPr txBox="1">
            <a:spLocks/>
          </p:cNvSpPr>
          <p:nvPr/>
        </p:nvSpPr>
        <p:spPr>
          <a:xfrm>
            <a:off x="301625" y="4231673"/>
            <a:ext cx="3637107" cy="145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dirty="0"/>
              <a:t>Route reflector</a:t>
            </a:r>
          </a:p>
          <a:p>
            <a:pPr algn="ctr">
              <a:lnSpc>
                <a:spcPct val="110000"/>
              </a:lnSpc>
            </a:pPr>
            <a:endParaRPr lang="en-US" sz="2500" dirty="0"/>
          </a:p>
        </p:txBody>
      </p:sp>
      <p:sp>
        <p:nvSpPr>
          <p:cNvPr id="85" name="Title 6">
            <a:extLst>
              <a:ext uri="{FF2B5EF4-FFF2-40B4-BE49-F238E27FC236}">
                <a16:creationId xmlns:a16="http://schemas.microsoft.com/office/drawing/2014/main" id="{F4B93696-BFDA-744C-BB2B-D785361662F3}"/>
              </a:ext>
            </a:extLst>
          </p:cNvPr>
          <p:cNvSpPr txBox="1">
            <a:spLocks/>
          </p:cNvSpPr>
          <p:nvPr/>
        </p:nvSpPr>
        <p:spPr>
          <a:xfrm>
            <a:off x="4036282" y="4271203"/>
            <a:ext cx="3903032" cy="145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dirty="0"/>
              <a:t>BGP-free core</a:t>
            </a:r>
          </a:p>
          <a:p>
            <a:pPr algn="ctr">
              <a:lnSpc>
                <a:spcPct val="110000"/>
              </a:lnSpc>
            </a:pPr>
            <a:r>
              <a:rPr lang="en-US" sz="2500" dirty="0"/>
              <a:t>Tunnel mesh (LSP or GRE)</a:t>
            </a:r>
          </a:p>
        </p:txBody>
      </p:sp>
      <p:sp>
        <p:nvSpPr>
          <p:cNvPr id="87" name="Title 6">
            <a:extLst>
              <a:ext uri="{FF2B5EF4-FFF2-40B4-BE49-F238E27FC236}">
                <a16:creationId xmlns:a16="http://schemas.microsoft.com/office/drawing/2014/main" id="{ED62AD2D-FA0F-F646-8C93-2C51200E8528}"/>
              </a:ext>
            </a:extLst>
          </p:cNvPr>
          <p:cNvSpPr txBox="1">
            <a:spLocks/>
          </p:cNvSpPr>
          <p:nvPr/>
        </p:nvSpPr>
        <p:spPr>
          <a:xfrm>
            <a:off x="8155719" y="4271203"/>
            <a:ext cx="3637107" cy="1452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3600" dirty="0"/>
              <a:t>Confederation</a:t>
            </a:r>
          </a:p>
          <a:p>
            <a:pPr algn="ctr">
              <a:lnSpc>
                <a:spcPct val="110000"/>
              </a:lnSpc>
            </a:pPr>
            <a:r>
              <a:rPr lang="en-US" sz="2500" dirty="0"/>
              <a:t>“Nested” AS</a:t>
            </a:r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78DB6A96-6945-9A44-8088-7A090DBFA3E7}"/>
              </a:ext>
            </a:extLst>
          </p:cNvPr>
          <p:cNvSpPr/>
          <p:nvPr/>
        </p:nvSpPr>
        <p:spPr>
          <a:xfrm rot="4938475" flipH="1">
            <a:off x="5756501" y="2255660"/>
            <a:ext cx="531762" cy="2386517"/>
          </a:xfrm>
          <a:prstGeom prst="arc">
            <a:avLst>
              <a:gd name="adj1" fmla="val 16463788"/>
              <a:gd name="adj2" fmla="val 5153482"/>
            </a:avLst>
          </a:prstGeom>
          <a:ln w="66675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6">
            <a:extLst>
              <a:ext uri="{FF2B5EF4-FFF2-40B4-BE49-F238E27FC236}">
                <a16:creationId xmlns:a16="http://schemas.microsoft.com/office/drawing/2014/main" id="{B3B46A3B-FAEB-DD49-9B71-997BDF92120E}"/>
              </a:ext>
            </a:extLst>
          </p:cNvPr>
          <p:cNvSpPr txBox="1">
            <a:spLocks/>
          </p:cNvSpPr>
          <p:nvPr/>
        </p:nvSpPr>
        <p:spPr>
          <a:xfrm>
            <a:off x="1946768" y="2494665"/>
            <a:ext cx="1770346" cy="31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800" dirty="0"/>
              <a:t>Route reflector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E92165F-4D29-2941-85FA-60077C90B713}"/>
              </a:ext>
            </a:extLst>
          </p:cNvPr>
          <p:cNvCxnSpPr>
            <a:cxnSpLocks/>
          </p:cNvCxnSpPr>
          <p:nvPr/>
        </p:nvCxnSpPr>
        <p:spPr>
          <a:xfrm flipV="1">
            <a:off x="1184806" y="2664925"/>
            <a:ext cx="832567" cy="163666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905FEB8-E2B7-3743-8BB1-7CE1BAFA796E}"/>
              </a:ext>
            </a:extLst>
          </p:cNvPr>
          <p:cNvCxnSpPr>
            <a:cxnSpLocks/>
          </p:cNvCxnSpPr>
          <p:nvPr/>
        </p:nvCxnSpPr>
        <p:spPr>
          <a:xfrm flipV="1">
            <a:off x="2006699" y="2672040"/>
            <a:ext cx="10674" cy="619090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4BFA6AC-69D4-FD47-B19D-B251396CF986}"/>
              </a:ext>
            </a:extLst>
          </p:cNvPr>
          <p:cNvCxnSpPr>
            <a:cxnSpLocks/>
          </p:cNvCxnSpPr>
          <p:nvPr/>
        </p:nvCxnSpPr>
        <p:spPr>
          <a:xfrm flipH="1" flipV="1">
            <a:off x="2017373" y="2672040"/>
            <a:ext cx="1277314" cy="647553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E323D1F-09A0-8746-82AF-BC2E9A46994A}"/>
              </a:ext>
            </a:extLst>
          </p:cNvPr>
          <p:cNvCxnSpPr>
            <a:cxnSpLocks/>
          </p:cNvCxnSpPr>
          <p:nvPr/>
        </p:nvCxnSpPr>
        <p:spPr>
          <a:xfrm flipV="1">
            <a:off x="789871" y="2664925"/>
            <a:ext cx="1231060" cy="946421"/>
          </a:xfrm>
          <a:prstGeom prst="line">
            <a:avLst/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DEC84C91-2151-4A41-A02F-AB745CA3322B}"/>
              </a:ext>
            </a:extLst>
          </p:cNvPr>
          <p:cNvSpPr/>
          <p:nvPr/>
        </p:nvSpPr>
        <p:spPr>
          <a:xfrm>
            <a:off x="677880" y="3495885"/>
            <a:ext cx="218465" cy="21846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F55F6A-B832-C74A-82CE-E97D349FAF7B}"/>
              </a:ext>
            </a:extLst>
          </p:cNvPr>
          <p:cNvSpPr/>
          <p:nvPr/>
        </p:nvSpPr>
        <p:spPr>
          <a:xfrm>
            <a:off x="1068160" y="2723963"/>
            <a:ext cx="218465" cy="21846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A196BB-255A-F34C-AC3F-98EF8BFCB716}"/>
              </a:ext>
            </a:extLst>
          </p:cNvPr>
          <p:cNvSpPr/>
          <p:nvPr/>
        </p:nvSpPr>
        <p:spPr>
          <a:xfrm>
            <a:off x="1901714" y="3192313"/>
            <a:ext cx="218465" cy="21846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4C6063-ED49-814F-A9A4-F7A3927D51A1}"/>
              </a:ext>
            </a:extLst>
          </p:cNvPr>
          <p:cNvSpPr/>
          <p:nvPr/>
        </p:nvSpPr>
        <p:spPr>
          <a:xfrm>
            <a:off x="3186833" y="3192313"/>
            <a:ext cx="218465" cy="21846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26A1340-5477-D947-A87F-CFCC5610BCB3}"/>
              </a:ext>
            </a:extLst>
          </p:cNvPr>
          <p:cNvSpPr/>
          <p:nvPr/>
        </p:nvSpPr>
        <p:spPr>
          <a:xfrm>
            <a:off x="1922184" y="2555702"/>
            <a:ext cx="218465" cy="21846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12" name="Title 6">
            <a:extLst>
              <a:ext uri="{FF2B5EF4-FFF2-40B4-BE49-F238E27FC236}">
                <a16:creationId xmlns:a16="http://schemas.microsoft.com/office/drawing/2014/main" id="{9B70A0B1-1309-1648-A6E9-0F436762F47B}"/>
              </a:ext>
            </a:extLst>
          </p:cNvPr>
          <p:cNvSpPr txBox="1">
            <a:spLocks/>
          </p:cNvSpPr>
          <p:nvPr/>
        </p:nvSpPr>
        <p:spPr>
          <a:xfrm>
            <a:off x="4923748" y="2906469"/>
            <a:ext cx="1770346" cy="31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800" dirty="0"/>
              <a:t>Tunnel</a:t>
            </a:r>
          </a:p>
        </p:txBody>
      </p:sp>
      <p:sp>
        <p:nvSpPr>
          <p:cNvPr id="113" name="Title 6">
            <a:extLst>
              <a:ext uri="{FF2B5EF4-FFF2-40B4-BE49-F238E27FC236}">
                <a16:creationId xmlns:a16="http://schemas.microsoft.com/office/drawing/2014/main" id="{09CC3DE2-41C0-9341-BEAD-AC16B00AC5B3}"/>
              </a:ext>
            </a:extLst>
          </p:cNvPr>
          <p:cNvSpPr txBox="1">
            <a:spLocks/>
          </p:cNvSpPr>
          <p:nvPr/>
        </p:nvSpPr>
        <p:spPr>
          <a:xfrm>
            <a:off x="8541518" y="3389083"/>
            <a:ext cx="1770346" cy="31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800" dirty="0"/>
              <a:t>sub-AS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36F12-1C65-3242-B570-1C592903ACE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DD99D2-FB37-5340-B0DC-C5A936D9C7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0C7B9F-7641-1648-8D1B-9B537D5D3B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1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sessions run over TCP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69FE6-96BE-B54B-88A1-753D19CE39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613092" cy="5053013"/>
          </a:xfrm>
        </p:spPr>
        <p:txBody>
          <a:bodyPr/>
          <a:lstStyle/>
          <a:p>
            <a:r>
              <a:rPr lang="en-US" dirty="0"/>
              <a:t>BGP relies on TCP for reliability and flow-control</a:t>
            </a:r>
          </a:p>
          <a:p>
            <a:r>
              <a:rPr lang="en-US" dirty="0"/>
              <a:t>BGP is not a periodic protocol (advertise once, withdraw explicitly)</a:t>
            </a:r>
          </a:p>
          <a:p>
            <a:r>
              <a:rPr lang="en-US" dirty="0"/>
              <a:t>TCP cannot detect failure in the absence of traffic (hence KEEPALIVE)</a:t>
            </a:r>
          </a:p>
          <a:p>
            <a:r>
              <a:rPr lang="en-US" dirty="0"/>
              <a:t>Chicken-and-egg problem? No, TCP uses IGP routes to connect.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B702C-FE45-7743-92B5-BB6E92041F8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932E7-2F08-1A41-9EEB-1E1E6CA3EF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061E8-7CAC-9843-B7A8-BD0CECD318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2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OPEN: Establishing a BGP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DB3F-7A26-2C49-AB7F-50C5141E88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OPEN message is sent to initialize BGP session</a:t>
            </a:r>
          </a:p>
          <a:p>
            <a:r>
              <a:rPr lang="en-US" sz="3200" dirty="0"/>
              <a:t>First message after TCP connection established</a:t>
            </a:r>
          </a:p>
          <a:p>
            <a:r>
              <a:rPr lang="en-US" sz="3200" dirty="0"/>
              <a:t>Both sides initiate TCP connection; rules for collisions</a:t>
            </a:r>
          </a:p>
          <a:p>
            <a:r>
              <a:rPr lang="en-US" sz="3200" dirty="0"/>
              <a:t>Fields:</a:t>
            </a:r>
          </a:p>
          <a:p>
            <a:pPr lvl="1"/>
            <a:r>
              <a:rPr lang="en-US" sz="2800" dirty="0"/>
              <a:t>Version: 4</a:t>
            </a:r>
          </a:p>
          <a:p>
            <a:pPr lvl="1"/>
            <a:r>
              <a:rPr lang="en-US" sz="2800" dirty="0"/>
              <a:t>Local AS number</a:t>
            </a:r>
          </a:p>
          <a:p>
            <a:pPr lvl="1"/>
            <a:r>
              <a:rPr lang="en-US" sz="2800" dirty="0"/>
              <a:t>BGP identifier: router ID</a:t>
            </a:r>
          </a:p>
          <a:p>
            <a:pPr lvl="1"/>
            <a:r>
              <a:rPr lang="en-US" sz="2800" dirty="0"/>
              <a:t>Proposed hold time: time-out for KEEPALIVE</a:t>
            </a:r>
          </a:p>
          <a:p>
            <a:pPr lvl="1"/>
            <a:r>
              <a:rPr lang="en-US" sz="2800" dirty="0"/>
              <a:t>Capabilities: negotiate optional features</a:t>
            </a:r>
            <a:br>
              <a:rPr lang="en-US" dirty="0"/>
            </a:br>
            <a:r>
              <a:rPr lang="en-US" sz="2800" dirty="0"/>
              <a:t>(multiprotocol, route refresh, 4-octet AS numbers, many more…)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345BB-D1B4-9C49-BE8D-7FFD5F3E8B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DB6D-D53A-A94E-892F-3A7035051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DBE4-1610-914A-AB0A-D8C55C47F6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/>
          <a:lstStyle/>
          <a:p>
            <a:r>
              <a:rPr lang="en-US" dirty="0"/>
              <a:t>Intra-domain vs inter-domain routing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2D705-876F-6D4E-9ECF-A426885AC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Intra-domain routing protocols (IGP = Interior Gateway Protocol)</a:t>
            </a:r>
          </a:p>
          <a:p>
            <a:pPr lvl="1"/>
            <a:r>
              <a:rPr lang="en-US" dirty="0"/>
              <a:t>Exchange routes </a:t>
            </a:r>
            <a:r>
              <a:rPr lang="en-US" i="1" dirty="0"/>
              <a:t>inside</a:t>
            </a:r>
            <a:r>
              <a:rPr lang="en-US" dirty="0"/>
              <a:t> autonomous system</a:t>
            </a:r>
          </a:p>
          <a:p>
            <a:pPr lvl="1"/>
            <a:r>
              <a:rPr lang="en-US" dirty="0"/>
              <a:t>All routers owned and operated by same organization</a:t>
            </a:r>
          </a:p>
          <a:p>
            <a:pPr lvl="1"/>
            <a:r>
              <a:rPr lang="en-US" dirty="0"/>
              <a:t>Higher level of trust, more information available</a:t>
            </a:r>
          </a:p>
          <a:p>
            <a:pPr lvl="1"/>
            <a:r>
              <a:rPr lang="en-US" dirty="0"/>
              <a:t>Emphasis on shortest path</a:t>
            </a:r>
          </a:p>
          <a:p>
            <a:pPr lvl="1"/>
            <a:r>
              <a:rPr lang="en-US" dirty="0"/>
              <a:t>Example: OSPF, ISIS, EIGRP, RIP, RIFT, BGP (!), ….</a:t>
            </a:r>
          </a:p>
          <a:p>
            <a:r>
              <a:rPr lang="en-US" b="1" dirty="0"/>
              <a:t>Inter-domain routing protocols (EGP = Exterior Gateway Protocol)</a:t>
            </a:r>
          </a:p>
          <a:p>
            <a:pPr lvl="1"/>
            <a:r>
              <a:rPr lang="en-US" dirty="0"/>
              <a:t>Exchange routes </a:t>
            </a:r>
            <a:r>
              <a:rPr lang="en-US" i="1" dirty="0"/>
              <a:t>between</a:t>
            </a:r>
            <a:r>
              <a:rPr lang="en-US" dirty="0"/>
              <a:t> autonomous systems</a:t>
            </a:r>
          </a:p>
          <a:p>
            <a:pPr lvl="1"/>
            <a:r>
              <a:rPr lang="en-US" dirty="0"/>
              <a:t>Routers owners by different organizations</a:t>
            </a:r>
          </a:p>
          <a:p>
            <a:pPr lvl="1"/>
            <a:r>
              <a:rPr lang="en-US" dirty="0"/>
              <a:t>Lower level of trust, less information available, real money is involved</a:t>
            </a:r>
          </a:p>
          <a:p>
            <a:pPr lvl="1"/>
            <a:r>
              <a:rPr lang="en-US" dirty="0"/>
              <a:t>Emphasis on implementing business policies (customers, transit, peering, …)</a:t>
            </a:r>
          </a:p>
          <a:p>
            <a:pPr lvl="1"/>
            <a:r>
              <a:rPr lang="en-US" dirty="0"/>
              <a:t>Only one protocol: BGP version 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59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NOTIFICATION: Closing a BGP session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FAA4B-C89E-884F-B034-352ADED7A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NOTIFICATION message is sent to terminate BGP session</a:t>
            </a:r>
          </a:p>
          <a:p>
            <a:r>
              <a:rPr lang="en-US" dirty="0"/>
              <a:t>Scheduled (”Cease”) or error condition</a:t>
            </a:r>
          </a:p>
          <a:p>
            <a:r>
              <a:rPr lang="en-US" dirty="0"/>
              <a:t>TCP connection is closed</a:t>
            </a:r>
          </a:p>
          <a:p>
            <a:r>
              <a:rPr lang="en-US" dirty="0"/>
              <a:t>All routes from BGP neighbor are removed when BGP session goes down for any reason (exception: graceful restart).</a:t>
            </a:r>
          </a:p>
          <a:p>
            <a:r>
              <a:rPr lang="en-US" dirty="0"/>
              <a:t>This is a “heavy hammer”</a:t>
            </a:r>
          </a:p>
          <a:p>
            <a:r>
              <a:rPr lang="en-US" dirty="0"/>
              <a:t>Fields:</a:t>
            </a:r>
          </a:p>
          <a:p>
            <a:pPr lvl="1"/>
            <a:r>
              <a:rPr lang="en-US" dirty="0"/>
              <a:t>Error code: general category of problem</a:t>
            </a:r>
          </a:p>
          <a:p>
            <a:pPr lvl="1"/>
            <a:r>
              <a:rPr lang="en-US" dirty="0"/>
              <a:t>Error subcode: more detailed cause of error</a:t>
            </a:r>
          </a:p>
          <a:p>
            <a:pPr lvl="1"/>
            <a:r>
              <a:rPr lang="en-US" dirty="0"/>
              <a:t>Error data: more details about the error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999B6-9F46-E844-8AF6-411D9A7F46D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0B05-20DF-DE4A-84CA-F19508A7B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01136-79AD-9943-827C-B6BFAEF637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4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KEEPALIVE: Check liveness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FAA4B-C89E-884F-B034-352ADED7A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KEEPALIVE is sent periodically to check liveness of TCP connection in absence of other traffic</a:t>
            </a:r>
          </a:p>
          <a:p>
            <a:r>
              <a:rPr lang="en-US" dirty="0"/>
              <a:t>Sent 1/3 of negotiated hold-time (typically every 30 seconds, but often configured to be sent much faster)</a:t>
            </a:r>
          </a:p>
          <a:p>
            <a:r>
              <a:rPr lang="en-US" dirty="0"/>
              <a:t>If not received 3x in a row, hold time expired NOTIFICATION is sent.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70FCE-842D-E94E-877E-8F716E9EA8C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5AABC-5A08-A74B-8DAD-B25BF4167C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7F67F-9645-8442-8CF4-2662F306AE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1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8AFFCCE-BA94-3B4B-8E0B-F28830E31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6698547" y="2622605"/>
            <a:ext cx="3639940" cy="2256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UPDATE: Advertise routes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5AC231-2638-9240-AA1F-E74BABBA3745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>
          <a:xfrm flipH="1" flipV="1">
            <a:off x="4935004" y="4051960"/>
            <a:ext cx="1666020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234F8EA-C0A7-1145-B8D8-9E8C68363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245611" y="2645160"/>
            <a:ext cx="3639940" cy="22562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355D25-10DD-0642-B99B-E56AA55D92B2}"/>
              </a:ext>
            </a:extLst>
          </p:cNvPr>
          <p:cNvSpPr/>
          <p:nvPr/>
        </p:nvSpPr>
        <p:spPr>
          <a:xfrm>
            <a:off x="4560780" y="3864848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F73F19EC-4424-2741-AE09-9BA57D7464F8}"/>
              </a:ext>
            </a:extLst>
          </p:cNvPr>
          <p:cNvSpPr/>
          <p:nvPr/>
        </p:nvSpPr>
        <p:spPr>
          <a:xfrm rot="5400000" flipH="1">
            <a:off x="5582523" y="3112924"/>
            <a:ext cx="322931" cy="1714070"/>
          </a:xfrm>
          <a:prstGeom prst="arc">
            <a:avLst>
              <a:gd name="adj1" fmla="val 16317730"/>
              <a:gd name="adj2" fmla="val 517706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5733A6-80FE-164B-8063-6415A9E7A259}"/>
              </a:ext>
            </a:extLst>
          </p:cNvPr>
          <p:cNvSpPr/>
          <p:nvPr/>
        </p:nvSpPr>
        <p:spPr>
          <a:xfrm>
            <a:off x="6601024" y="3881070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E859331-B89B-D14C-B7EA-AD5C962D1099}"/>
              </a:ext>
            </a:extLst>
          </p:cNvPr>
          <p:cNvSpPr txBox="1">
            <a:spLocks/>
          </p:cNvSpPr>
          <p:nvPr/>
        </p:nvSpPr>
        <p:spPr>
          <a:xfrm>
            <a:off x="4856990" y="3268862"/>
            <a:ext cx="1773995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EBGP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66E8F0-352A-744E-AB7F-139331EC3452}"/>
              </a:ext>
            </a:extLst>
          </p:cNvPr>
          <p:cNvGrpSpPr/>
          <p:nvPr/>
        </p:nvGrpSpPr>
        <p:grpSpPr>
          <a:xfrm>
            <a:off x="1341450" y="4878862"/>
            <a:ext cx="3398728" cy="1273224"/>
            <a:chOff x="1428538" y="4847415"/>
            <a:chExt cx="3398728" cy="12732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271012-0B0B-1945-B2F5-74C65746E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724" y="5005073"/>
              <a:ext cx="392136" cy="39213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B821CB5-9370-CD47-A15E-4C7837E26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698" y="5005073"/>
              <a:ext cx="392136" cy="3921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3A7CB3-AFD3-7F44-BEEA-954A76A55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72" y="5005073"/>
              <a:ext cx="392136" cy="39213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DF6EFD-2397-D64B-8A5F-61B526390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7646" y="5005073"/>
              <a:ext cx="392136" cy="3921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DC9B33-34AA-D142-AB36-1FB6853B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620" y="5005073"/>
              <a:ext cx="392136" cy="392136"/>
            </a:xfrm>
            <a:prstGeom prst="rect">
              <a:avLst/>
            </a:prstGeom>
          </p:spPr>
        </p:pic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40143FF-3F8A-8148-9BAF-26106B7F5D32}"/>
                </a:ext>
              </a:extLst>
            </p:cNvPr>
            <p:cNvSpPr/>
            <p:nvPr/>
          </p:nvSpPr>
          <p:spPr>
            <a:xfrm>
              <a:off x="1428538" y="4847415"/>
              <a:ext cx="3398728" cy="1132471"/>
            </a:xfrm>
            <a:prstGeom prst="roundRect">
              <a:avLst>
                <a:gd name="adj" fmla="val 578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itle 6">
              <a:extLst>
                <a:ext uri="{FF2B5EF4-FFF2-40B4-BE49-F238E27FC236}">
                  <a16:creationId xmlns:a16="http://schemas.microsoft.com/office/drawing/2014/main" id="{79474BB2-80CE-B340-B355-EBF00A2A3070}"/>
                </a:ext>
              </a:extLst>
            </p:cNvPr>
            <p:cNvSpPr txBox="1">
              <a:spLocks/>
            </p:cNvSpPr>
            <p:nvPr/>
          </p:nvSpPr>
          <p:spPr>
            <a:xfrm>
              <a:off x="2136592" y="5330547"/>
              <a:ext cx="1982620" cy="790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2000" dirty="0"/>
                <a:t>1.1.0.0/16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EB7647-D6F8-054E-B170-D20F95882E72}"/>
              </a:ext>
            </a:extLst>
          </p:cNvPr>
          <p:cNvGrpSpPr/>
          <p:nvPr/>
        </p:nvGrpSpPr>
        <p:grpSpPr>
          <a:xfrm>
            <a:off x="6819153" y="4886657"/>
            <a:ext cx="3398728" cy="1273224"/>
            <a:chOff x="1428538" y="4847415"/>
            <a:chExt cx="3398728" cy="127322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2750BD4-8B16-C544-BDA1-56D40B9A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724" y="5005073"/>
              <a:ext cx="392136" cy="3921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086FCB2-46CB-684A-9AED-C599EBE3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698" y="5005073"/>
              <a:ext cx="392136" cy="39213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35C196-54C4-7D4F-A7F2-CF4D5ADA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72" y="5005073"/>
              <a:ext cx="392136" cy="39213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51136FD-AD20-0C46-AD46-2AA2A95BE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7646" y="5005073"/>
              <a:ext cx="392136" cy="3921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FAF38C7-824A-374C-84E6-04C0124F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620" y="5005073"/>
              <a:ext cx="392136" cy="392136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0B0A410-A833-5C4A-8DB8-A7F53FA85F29}"/>
                </a:ext>
              </a:extLst>
            </p:cNvPr>
            <p:cNvSpPr/>
            <p:nvPr/>
          </p:nvSpPr>
          <p:spPr>
            <a:xfrm>
              <a:off x="1428538" y="4847415"/>
              <a:ext cx="3398728" cy="1132471"/>
            </a:xfrm>
            <a:prstGeom prst="roundRect">
              <a:avLst>
                <a:gd name="adj" fmla="val 578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itle 6">
              <a:extLst>
                <a:ext uri="{FF2B5EF4-FFF2-40B4-BE49-F238E27FC236}">
                  <a16:creationId xmlns:a16="http://schemas.microsoft.com/office/drawing/2014/main" id="{89A695A4-1855-E148-8F62-22721072993C}"/>
                </a:ext>
              </a:extLst>
            </p:cNvPr>
            <p:cNvSpPr txBox="1">
              <a:spLocks/>
            </p:cNvSpPr>
            <p:nvPr/>
          </p:nvSpPr>
          <p:spPr>
            <a:xfrm>
              <a:off x="2136592" y="5330547"/>
              <a:ext cx="1982620" cy="790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2000" dirty="0"/>
                <a:t>2.2.2.0/24</a:t>
              </a:r>
            </a:p>
          </p:txBody>
        </p:sp>
      </p:grpSp>
      <p:sp>
        <p:nvSpPr>
          <p:cNvPr id="39" name="Right Arrow 38">
            <a:extLst>
              <a:ext uri="{FF2B5EF4-FFF2-40B4-BE49-F238E27FC236}">
                <a16:creationId xmlns:a16="http://schemas.microsoft.com/office/drawing/2014/main" id="{FB7A2814-684F-B84A-BE99-B5B53B20765C}"/>
              </a:ext>
            </a:extLst>
          </p:cNvPr>
          <p:cNvSpPr/>
          <p:nvPr/>
        </p:nvSpPr>
        <p:spPr>
          <a:xfrm>
            <a:off x="5121679" y="1300865"/>
            <a:ext cx="1644770" cy="58657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927FA3BC-DCCE-E74E-A123-751A2EEFCBB9}"/>
              </a:ext>
            </a:extLst>
          </p:cNvPr>
          <p:cNvSpPr/>
          <p:nvPr/>
        </p:nvSpPr>
        <p:spPr>
          <a:xfrm flipH="1">
            <a:off x="4799775" y="2103452"/>
            <a:ext cx="1644770" cy="58657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1" name="Title 6">
            <a:extLst>
              <a:ext uri="{FF2B5EF4-FFF2-40B4-BE49-F238E27FC236}">
                <a16:creationId xmlns:a16="http://schemas.microsoft.com/office/drawing/2014/main" id="{F47D21F9-094A-C04D-8A1D-E9386FABD645}"/>
              </a:ext>
            </a:extLst>
          </p:cNvPr>
          <p:cNvSpPr txBox="1">
            <a:spLocks/>
          </p:cNvSpPr>
          <p:nvPr/>
        </p:nvSpPr>
        <p:spPr>
          <a:xfrm>
            <a:off x="1846090" y="1268561"/>
            <a:ext cx="3313453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/>
              <a:t>Advertise 1.1.0.0/16</a:t>
            </a:r>
          </a:p>
        </p:txBody>
      </p:sp>
      <p:sp>
        <p:nvSpPr>
          <p:cNvPr id="42" name="Title 6">
            <a:extLst>
              <a:ext uri="{FF2B5EF4-FFF2-40B4-BE49-F238E27FC236}">
                <a16:creationId xmlns:a16="http://schemas.microsoft.com/office/drawing/2014/main" id="{2A1892A3-E8A6-634A-A878-F88BF35394E9}"/>
              </a:ext>
            </a:extLst>
          </p:cNvPr>
          <p:cNvSpPr txBox="1">
            <a:spLocks/>
          </p:cNvSpPr>
          <p:nvPr/>
        </p:nvSpPr>
        <p:spPr>
          <a:xfrm>
            <a:off x="6542068" y="2070613"/>
            <a:ext cx="3313453" cy="65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dirty="0"/>
              <a:t>Advertise 2.2.2.0/24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10F159-F460-8C49-B93D-81DF7E430A4F}"/>
              </a:ext>
            </a:extLst>
          </p:cNvPr>
          <p:cNvSpPr/>
          <p:nvPr/>
        </p:nvSpPr>
        <p:spPr>
          <a:xfrm>
            <a:off x="2358093" y="3807858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2.2.2.0/24 → 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EC5957-4DBF-304A-85BA-4FF11322B7BD}"/>
              </a:ext>
            </a:extLst>
          </p:cNvPr>
          <p:cNvSpPr/>
          <p:nvPr/>
        </p:nvSpPr>
        <p:spPr>
          <a:xfrm>
            <a:off x="7425607" y="3806741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A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C394B3A3-F31F-6D42-A9B4-FFFA533C3D71}"/>
              </a:ext>
            </a:extLst>
          </p:cNvPr>
          <p:cNvSpPr/>
          <p:nvPr/>
        </p:nvSpPr>
        <p:spPr>
          <a:xfrm rot="5400000">
            <a:off x="4105053" y="3833775"/>
            <a:ext cx="504427" cy="450359"/>
          </a:xfrm>
          <a:prstGeom prst="trapezoid">
            <a:avLst>
              <a:gd name="adj" fmla="val 45679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D85C360F-0D44-2B4D-85A0-991B178E7E5C}"/>
              </a:ext>
            </a:extLst>
          </p:cNvPr>
          <p:cNvSpPr/>
          <p:nvPr/>
        </p:nvSpPr>
        <p:spPr>
          <a:xfrm rot="16200000">
            <a:off x="6944743" y="3833774"/>
            <a:ext cx="504427" cy="450359"/>
          </a:xfrm>
          <a:prstGeom prst="trapezoid">
            <a:avLst>
              <a:gd name="adj" fmla="val 45679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id="{55355622-95B7-D146-B4F0-FD7352B3E9B7}"/>
              </a:ext>
            </a:extLst>
          </p:cNvPr>
          <p:cNvSpPr txBox="1">
            <a:spLocks/>
          </p:cNvSpPr>
          <p:nvPr/>
        </p:nvSpPr>
        <p:spPr>
          <a:xfrm>
            <a:off x="2273320" y="3537791"/>
            <a:ext cx="1773995" cy="32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 table</a:t>
            </a:r>
          </a:p>
        </p:txBody>
      </p:sp>
      <p:sp>
        <p:nvSpPr>
          <p:cNvPr id="49" name="Title 6">
            <a:extLst>
              <a:ext uri="{FF2B5EF4-FFF2-40B4-BE49-F238E27FC236}">
                <a16:creationId xmlns:a16="http://schemas.microsoft.com/office/drawing/2014/main" id="{752B5ED0-EF4E-494A-8F0C-68110B77287E}"/>
              </a:ext>
            </a:extLst>
          </p:cNvPr>
          <p:cNvSpPr txBox="1">
            <a:spLocks/>
          </p:cNvSpPr>
          <p:nvPr/>
        </p:nvSpPr>
        <p:spPr>
          <a:xfrm>
            <a:off x="7326098" y="3524573"/>
            <a:ext cx="1773995" cy="327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 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DEF2B-B6D7-7142-8850-F1B64C10ED0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DBBF44-AC03-0040-BFCB-77857B5AE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E8D2054-1583-D547-A8C6-729D63F1DB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6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propagation over multiple 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DA085-891A-634A-BDDB-2E970C98E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820609" y="2872773"/>
            <a:ext cx="1922592" cy="1191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28FBE-027C-A24E-82DB-62BCB6AA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3613179" y="2872773"/>
            <a:ext cx="1922592" cy="1191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18922-4F95-4448-8133-AE195BA3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6405749" y="2833131"/>
            <a:ext cx="1922592" cy="1191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6A02B-5684-F744-9917-7EFDB2B6F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9198318" y="2833130"/>
            <a:ext cx="1922592" cy="119173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15E7CAF-4BAC-C446-A9CA-6604E448B751}"/>
              </a:ext>
            </a:extLst>
          </p:cNvPr>
          <p:cNvGrpSpPr/>
          <p:nvPr/>
        </p:nvGrpSpPr>
        <p:grpSpPr>
          <a:xfrm>
            <a:off x="690316" y="4214994"/>
            <a:ext cx="2110088" cy="790477"/>
            <a:chOff x="1428538" y="4847415"/>
            <a:chExt cx="3398728" cy="12732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3EA905-232D-DB44-A298-57692C72B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724" y="5005073"/>
              <a:ext cx="392136" cy="3921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7CEB5-04D7-9346-B68C-6E5CF7000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698" y="5005073"/>
              <a:ext cx="392136" cy="3921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BC058-7376-1941-825B-278F8305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72" y="5005073"/>
              <a:ext cx="392136" cy="3921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F256BA-B994-A14D-B27A-6C91D8F9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7646" y="5005073"/>
              <a:ext cx="392136" cy="3921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42FEED-BA78-5746-9738-3DFAEA3BC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620" y="5005073"/>
              <a:ext cx="392136" cy="392136"/>
            </a:xfrm>
            <a:prstGeom prst="rect">
              <a:avLst/>
            </a:prstGeom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061B224-FEEC-4F40-8C76-79E2DB5F706E}"/>
                </a:ext>
              </a:extLst>
            </p:cNvPr>
            <p:cNvSpPr/>
            <p:nvPr/>
          </p:nvSpPr>
          <p:spPr>
            <a:xfrm>
              <a:off x="1428538" y="4847415"/>
              <a:ext cx="3398728" cy="1132471"/>
            </a:xfrm>
            <a:prstGeom prst="roundRect">
              <a:avLst>
                <a:gd name="adj" fmla="val 578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itle 6">
              <a:extLst>
                <a:ext uri="{FF2B5EF4-FFF2-40B4-BE49-F238E27FC236}">
                  <a16:creationId xmlns:a16="http://schemas.microsoft.com/office/drawing/2014/main" id="{02B88E49-177C-244D-BDAE-113CECDCA686}"/>
                </a:ext>
              </a:extLst>
            </p:cNvPr>
            <p:cNvSpPr txBox="1">
              <a:spLocks/>
            </p:cNvSpPr>
            <p:nvPr/>
          </p:nvSpPr>
          <p:spPr>
            <a:xfrm>
              <a:off x="2136592" y="5330547"/>
              <a:ext cx="1982620" cy="790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2000" dirty="0"/>
                <a:t>1.1.0.0/16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15010AC-82C0-3540-A205-8106087276B1}"/>
              </a:ext>
            </a:extLst>
          </p:cNvPr>
          <p:cNvGrpSpPr/>
          <p:nvPr/>
        </p:nvGrpSpPr>
        <p:grpSpPr>
          <a:xfrm>
            <a:off x="2504194" y="3108571"/>
            <a:ext cx="1396043" cy="734011"/>
            <a:chOff x="2478436" y="3891708"/>
            <a:chExt cx="1396043" cy="7340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09E38B-1277-EB4A-BB65-0F9BDC06D476}"/>
                </a:ext>
              </a:extLst>
            </p:cNvPr>
            <p:cNvCxnSpPr>
              <a:cxnSpLocks/>
              <a:stCxn id="26" idx="2"/>
              <a:endCxn id="24" idx="6"/>
            </p:cNvCxnSpPr>
            <p:nvPr/>
          </p:nvCxnSpPr>
          <p:spPr>
            <a:xfrm flipH="1" flipV="1">
              <a:off x="2852660" y="4422385"/>
              <a:ext cx="647595" cy="16222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06167ED-4980-4F43-9CFA-C305129DC4E0}"/>
                </a:ext>
              </a:extLst>
            </p:cNvPr>
            <p:cNvSpPr/>
            <p:nvPr/>
          </p:nvSpPr>
          <p:spPr>
            <a:xfrm>
              <a:off x="2478436" y="4235273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A</a:t>
              </a: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60EA01F-8666-074C-9BFB-5D4461FE6BFE}"/>
                </a:ext>
              </a:extLst>
            </p:cNvPr>
            <p:cNvSpPr/>
            <p:nvPr/>
          </p:nvSpPr>
          <p:spPr>
            <a:xfrm rot="5400000" flipH="1">
              <a:off x="3022256" y="4009319"/>
              <a:ext cx="308400" cy="647597"/>
            </a:xfrm>
            <a:prstGeom prst="arc">
              <a:avLst>
                <a:gd name="adj1" fmla="val 16540376"/>
                <a:gd name="adj2" fmla="val 4861273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734136-E1BB-AB44-97D5-5807666ED3F2}"/>
                </a:ext>
              </a:extLst>
            </p:cNvPr>
            <p:cNvSpPr/>
            <p:nvPr/>
          </p:nvSpPr>
          <p:spPr>
            <a:xfrm>
              <a:off x="3500255" y="4251495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B</a:t>
              </a:r>
            </a:p>
          </p:txBody>
        </p:sp>
        <p:sp>
          <p:nvSpPr>
            <p:cNvPr id="35" name="Title 6">
              <a:extLst>
                <a:ext uri="{FF2B5EF4-FFF2-40B4-BE49-F238E27FC236}">
                  <a16:creationId xmlns:a16="http://schemas.microsoft.com/office/drawing/2014/main" id="{1F1A9C50-43CE-454D-873D-F41F9BBA6FB5}"/>
                </a:ext>
              </a:extLst>
            </p:cNvPr>
            <p:cNvSpPr txBox="1">
              <a:spLocks/>
            </p:cNvSpPr>
            <p:nvPr/>
          </p:nvSpPr>
          <p:spPr>
            <a:xfrm>
              <a:off x="2886016" y="3891708"/>
              <a:ext cx="653023" cy="330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1200" dirty="0"/>
                <a:t>EBGP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E953907-DAC7-D942-822A-FEEEEF734003}"/>
              </a:ext>
            </a:extLst>
          </p:cNvPr>
          <p:cNvGrpSpPr/>
          <p:nvPr/>
        </p:nvGrpSpPr>
        <p:grpSpPr>
          <a:xfrm>
            <a:off x="5272980" y="3108571"/>
            <a:ext cx="1396043" cy="734011"/>
            <a:chOff x="2478436" y="3891708"/>
            <a:chExt cx="1396043" cy="73401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14CE956-EFC8-EC4D-935B-C2DDA720227C}"/>
                </a:ext>
              </a:extLst>
            </p:cNvPr>
            <p:cNvCxnSpPr>
              <a:cxnSpLocks/>
              <a:stCxn id="41" idx="2"/>
              <a:endCxn id="39" idx="6"/>
            </p:cNvCxnSpPr>
            <p:nvPr/>
          </p:nvCxnSpPr>
          <p:spPr>
            <a:xfrm flipH="1" flipV="1">
              <a:off x="2852660" y="4422385"/>
              <a:ext cx="647595" cy="16222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08E6FE8-45ED-054A-873A-C18448942ED4}"/>
                </a:ext>
              </a:extLst>
            </p:cNvPr>
            <p:cNvSpPr/>
            <p:nvPr/>
          </p:nvSpPr>
          <p:spPr>
            <a:xfrm>
              <a:off x="2478436" y="4235273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C</a:t>
              </a: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B4FE5650-432A-B047-835A-ACDBFF871AB2}"/>
                </a:ext>
              </a:extLst>
            </p:cNvPr>
            <p:cNvSpPr/>
            <p:nvPr/>
          </p:nvSpPr>
          <p:spPr>
            <a:xfrm rot="5400000" flipH="1">
              <a:off x="3022256" y="4009319"/>
              <a:ext cx="308400" cy="647597"/>
            </a:xfrm>
            <a:prstGeom prst="arc">
              <a:avLst>
                <a:gd name="adj1" fmla="val 16540376"/>
                <a:gd name="adj2" fmla="val 4861273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5AFB3E-F585-F94B-9E41-9CBD4B886634}"/>
                </a:ext>
              </a:extLst>
            </p:cNvPr>
            <p:cNvSpPr/>
            <p:nvPr/>
          </p:nvSpPr>
          <p:spPr>
            <a:xfrm>
              <a:off x="3500255" y="4251495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D</a:t>
              </a:r>
            </a:p>
          </p:txBody>
        </p:sp>
        <p:sp>
          <p:nvSpPr>
            <p:cNvPr id="42" name="Title 6">
              <a:extLst>
                <a:ext uri="{FF2B5EF4-FFF2-40B4-BE49-F238E27FC236}">
                  <a16:creationId xmlns:a16="http://schemas.microsoft.com/office/drawing/2014/main" id="{121D932F-DECA-2A43-B186-4F0EF84FEA42}"/>
                </a:ext>
              </a:extLst>
            </p:cNvPr>
            <p:cNvSpPr txBox="1">
              <a:spLocks/>
            </p:cNvSpPr>
            <p:nvPr/>
          </p:nvSpPr>
          <p:spPr>
            <a:xfrm>
              <a:off x="2886016" y="3891708"/>
              <a:ext cx="653023" cy="330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1200" dirty="0"/>
                <a:t>EBGP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D400D2-A3B7-3B4D-AFA4-AA267760E4A7}"/>
              </a:ext>
            </a:extLst>
          </p:cNvPr>
          <p:cNvGrpSpPr/>
          <p:nvPr/>
        </p:nvGrpSpPr>
        <p:grpSpPr>
          <a:xfrm>
            <a:off x="8065308" y="3108571"/>
            <a:ext cx="1396043" cy="734011"/>
            <a:chOff x="2478436" y="3891708"/>
            <a:chExt cx="1396043" cy="73401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E13F582-6E49-9B4C-86A6-BA603B29D2A4}"/>
                </a:ext>
              </a:extLst>
            </p:cNvPr>
            <p:cNvCxnSpPr>
              <a:cxnSpLocks/>
              <a:stCxn id="47" idx="2"/>
              <a:endCxn id="45" idx="6"/>
            </p:cNvCxnSpPr>
            <p:nvPr/>
          </p:nvCxnSpPr>
          <p:spPr>
            <a:xfrm flipH="1" flipV="1">
              <a:off x="2852660" y="4422385"/>
              <a:ext cx="647595" cy="16222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135855-5255-7246-8483-389CB656FB08}"/>
                </a:ext>
              </a:extLst>
            </p:cNvPr>
            <p:cNvSpPr/>
            <p:nvPr/>
          </p:nvSpPr>
          <p:spPr>
            <a:xfrm>
              <a:off x="2478436" y="4235273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E</a:t>
              </a: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81220C4-5A07-744C-856F-AC4D416B0306}"/>
                </a:ext>
              </a:extLst>
            </p:cNvPr>
            <p:cNvSpPr/>
            <p:nvPr/>
          </p:nvSpPr>
          <p:spPr>
            <a:xfrm rot="5400000" flipH="1">
              <a:off x="3022256" y="4009319"/>
              <a:ext cx="308400" cy="647597"/>
            </a:xfrm>
            <a:prstGeom prst="arc">
              <a:avLst>
                <a:gd name="adj1" fmla="val 16540376"/>
                <a:gd name="adj2" fmla="val 4861273"/>
              </a:avLst>
            </a:prstGeom>
            <a:ln w="25400" cap="rnd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B985E2A-20CC-5A4B-BBD3-66DF8C5F4262}"/>
                </a:ext>
              </a:extLst>
            </p:cNvPr>
            <p:cNvSpPr/>
            <p:nvPr/>
          </p:nvSpPr>
          <p:spPr>
            <a:xfrm>
              <a:off x="3500255" y="4251495"/>
              <a:ext cx="374224" cy="37422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F</a:t>
              </a:r>
            </a:p>
          </p:txBody>
        </p:sp>
        <p:sp>
          <p:nvSpPr>
            <p:cNvPr id="48" name="Title 6">
              <a:extLst>
                <a:ext uri="{FF2B5EF4-FFF2-40B4-BE49-F238E27FC236}">
                  <a16:creationId xmlns:a16="http://schemas.microsoft.com/office/drawing/2014/main" id="{6725121F-CD94-F343-B747-FDDF11F8A2E0}"/>
                </a:ext>
              </a:extLst>
            </p:cNvPr>
            <p:cNvSpPr txBox="1">
              <a:spLocks/>
            </p:cNvSpPr>
            <p:nvPr/>
          </p:nvSpPr>
          <p:spPr>
            <a:xfrm>
              <a:off x="2886016" y="3891708"/>
              <a:ext cx="653023" cy="330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1200" dirty="0"/>
                <a:t>EBGP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59B346-C997-A24E-A5C3-FC791E5DC889}"/>
              </a:ext>
            </a:extLst>
          </p:cNvPr>
          <p:cNvCxnSpPr>
            <a:cxnSpLocks/>
            <a:endCxn id="26" idx="6"/>
          </p:cNvCxnSpPr>
          <p:nvPr/>
        </p:nvCxnSpPr>
        <p:spPr>
          <a:xfrm flipH="1">
            <a:off x="3900237" y="3635910"/>
            <a:ext cx="1372744" cy="1956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1A68D8-3C61-DC42-A126-6C408BD17C30}"/>
              </a:ext>
            </a:extLst>
          </p:cNvPr>
          <p:cNvCxnSpPr>
            <a:cxnSpLocks/>
            <a:stCxn id="45" idx="2"/>
            <a:endCxn id="41" idx="6"/>
          </p:cNvCxnSpPr>
          <p:nvPr/>
        </p:nvCxnSpPr>
        <p:spPr>
          <a:xfrm flipH="1">
            <a:off x="6669023" y="3639248"/>
            <a:ext cx="1396285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96D04425-C40D-404E-8AFF-DCBAE1F1B02A}"/>
              </a:ext>
            </a:extLst>
          </p:cNvPr>
          <p:cNvSpPr/>
          <p:nvPr/>
        </p:nvSpPr>
        <p:spPr>
          <a:xfrm rot="5400000" flipH="1">
            <a:off x="4424096" y="2854913"/>
            <a:ext cx="308400" cy="1389366"/>
          </a:xfrm>
          <a:prstGeom prst="arc">
            <a:avLst>
              <a:gd name="adj1" fmla="val 16383073"/>
              <a:gd name="adj2" fmla="val 530359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itle 6">
            <a:extLst>
              <a:ext uri="{FF2B5EF4-FFF2-40B4-BE49-F238E27FC236}">
                <a16:creationId xmlns:a16="http://schemas.microsoft.com/office/drawing/2014/main" id="{AAFC7EBD-6212-2747-994F-C0B3149EE821}"/>
              </a:ext>
            </a:extLst>
          </p:cNvPr>
          <p:cNvSpPr txBox="1">
            <a:spLocks/>
          </p:cNvSpPr>
          <p:nvPr/>
        </p:nvSpPr>
        <p:spPr>
          <a:xfrm>
            <a:off x="4247963" y="3108571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E1CE0E8C-6CD0-244A-9803-16D53076844E}"/>
              </a:ext>
            </a:extLst>
          </p:cNvPr>
          <p:cNvSpPr/>
          <p:nvPr/>
        </p:nvSpPr>
        <p:spPr>
          <a:xfrm rot="5400000" flipH="1">
            <a:off x="7216425" y="2854330"/>
            <a:ext cx="308400" cy="1389366"/>
          </a:xfrm>
          <a:prstGeom prst="arc">
            <a:avLst>
              <a:gd name="adj1" fmla="val 16383073"/>
              <a:gd name="adj2" fmla="val 530359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itle 6">
            <a:extLst>
              <a:ext uri="{FF2B5EF4-FFF2-40B4-BE49-F238E27FC236}">
                <a16:creationId xmlns:a16="http://schemas.microsoft.com/office/drawing/2014/main" id="{8926D7F8-C455-1747-B065-5050DB964FFF}"/>
              </a:ext>
            </a:extLst>
          </p:cNvPr>
          <p:cNvSpPr txBox="1">
            <a:spLocks/>
          </p:cNvSpPr>
          <p:nvPr/>
        </p:nvSpPr>
        <p:spPr>
          <a:xfrm>
            <a:off x="7040292" y="3107988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20F50A36-375B-E34B-B8B6-74A0C397A958}"/>
              </a:ext>
            </a:extLst>
          </p:cNvPr>
          <p:cNvSpPr/>
          <p:nvPr/>
        </p:nvSpPr>
        <p:spPr>
          <a:xfrm>
            <a:off x="2691306" y="2126255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62" name="Title 6">
            <a:extLst>
              <a:ext uri="{FF2B5EF4-FFF2-40B4-BE49-F238E27FC236}">
                <a16:creationId xmlns:a16="http://schemas.microsoft.com/office/drawing/2014/main" id="{66597C93-49E7-FA4A-8ED8-A3C7477B776C}"/>
              </a:ext>
            </a:extLst>
          </p:cNvPr>
          <p:cNvSpPr txBox="1">
            <a:spLocks/>
          </p:cNvSpPr>
          <p:nvPr/>
        </p:nvSpPr>
        <p:spPr>
          <a:xfrm>
            <a:off x="2591553" y="1329144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A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214ADB30-AC47-9C4E-870A-04E57307D9A1}"/>
              </a:ext>
            </a:extLst>
          </p:cNvPr>
          <p:cNvSpPr/>
          <p:nvPr/>
        </p:nvSpPr>
        <p:spPr>
          <a:xfrm>
            <a:off x="4039902" y="2126255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B3B1DBA-86C4-1B43-9FD7-EBA5EB786EA9}"/>
              </a:ext>
            </a:extLst>
          </p:cNvPr>
          <p:cNvSpPr/>
          <p:nvPr/>
        </p:nvSpPr>
        <p:spPr>
          <a:xfrm>
            <a:off x="5413290" y="2126255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68A1A2B-2BD6-8043-AE76-4412322FAD26}"/>
              </a:ext>
            </a:extLst>
          </p:cNvPr>
          <p:cNvSpPr/>
          <p:nvPr/>
        </p:nvSpPr>
        <p:spPr>
          <a:xfrm>
            <a:off x="6871154" y="2126255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463536CC-E58C-DD43-BC31-9080A783A59E}"/>
              </a:ext>
            </a:extLst>
          </p:cNvPr>
          <p:cNvSpPr/>
          <p:nvPr/>
        </p:nvSpPr>
        <p:spPr>
          <a:xfrm>
            <a:off x="8158820" y="2126255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3820161D-F028-B541-9CF6-3AAAC4CA2D47}"/>
              </a:ext>
            </a:extLst>
          </p:cNvPr>
          <p:cNvSpPr txBox="1">
            <a:spLocks/>
          </p:cNvSpPr>
          <p:nvPr/>
        </p:nvSpPr>
        <p:spPr>
          <a:xfrm>
            <a:off x="3954998" y="1329144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B</a:t>
            </a:r>
          </a:p>
        </p:txBody>
      </p:sp>
      <p:sp>
        <p:nvSpPr>
          <p:cNvPr id="69" name="Title 6">
            <a:extLst>
              <a:ext uri="{FF2B5EF4-FFF2-40B4-BE49-F238E27FC236}">
                <a16:creationId xmlns:a16="http://schemas.microsoft.com/office/drawing/2014/main" id="{03053B7E-B0A4-2846-9F79-E94F301F2617}"/>
              </a:ext>
            </a:extLst>
          </p:cNvPr>
          <p:cNvSpPr txBox="1">
            <a:spLocks/>
          </p:cNvSpPr>
          <p:nvPr/>
        </p:nvSpPr>
        <p:spPr>
          <a:xfrm>
            <a:off x="5331260" y="1329144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C</a:t>
            </a:r>
          </a:p>
        </p:txBody>
      </p:sp>
      <p:sp>
        <p:nvSpPr>
          <p:cNvPr id="70" name="Title 6">
            <a:extLst>
              <a:ext uri="{FF2B5EF4-FFF2-40B4-BE49-F238E27FC236}">
                <a16:creationId xmlns:a16="http://schemas.microsoft.com/office/drawing/2014/main" id="{5F1CECD1-E54E-314A-8A73-B2F84A01567E}"/>
              </a:ext>
            </a:extLst>
          </p:cNvPr>
          <p:cNvSpPr txBox="1">
            <a:spLocks/>
          </p:cNvSpPr>
          <p:nvPr/>
        </p:nvSpPr>
        <p:spPr>
          <a:xfrm>
            <a:off x="6796595" y="1329144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D</a:t>
            </a:r>
          </a:p>
        </p:txBody>
      </p:sp>
      <p:sp>
        <p:nvSpPr>
          <p:cNvPr id="71" name="Title 6">
            <a:extLst>
              <a:ext uri="{FF2B5EF4-FFF2-40B4-BE49-F238E27FC236}">
                <a16:creationId xmlns:a16="http://schemas.microsoft.com/office/drawing/2014/main" id="{31636637-8CA8-574A-8F3C-E55B21704A0E}"/>
              </a:ext>
            </a:extLst>
          </p:cNvPr>
          <p:cNvSpPr txBox="1">
            <a:spLocks/>
          </p:cNvSpPr>
          <p:nvPr/>
        </p:nvSpPr>
        <p:spPr>
          <a:xfrm>
            <a:off x="8082215" y="1329144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E</a:t>
            </a:r>
          </a:p>
        </p:txBody>
      </p:sp>
      <p:sp>
        <p:nvSpPr>
          <p:cNvPr id="72" name="Title 6">
            <a:extLst>
              <a:ext uri="{FF2B5EF4-FFF2-40B4-BE49-F238E27FC236}">
                <a16:creationId xmlns:a16="http://schemas.microsoft.com/office/drawing/2014/main" id="{9760B532-4B35-7E4B-8B78-99757683C0FC}"/>
              </a:ext>
            </a:extLst>
          </p:cNvPr>
          <p:cNvSpPr txBox="1">
            <a:spLocks/>
          </p:cNvSpPr>
          <p:nvPr/>
        </p:nvSpPr>
        <p:spPr>
          <a:xfrm>
            <a:off x="168218" y="5859753"/>
            <a:ext cx="10952691" cy="49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Note: for the sake of simplicity example assumes single-hop IBGP sessions and next-hop-self on IBGP sessions</a:t>
            </a:r>
          </a:p>
        </p:txBody>
      </p:sp>
      <p:sp>
        <p:nvSpPr>
          <p:cNvPr id="74" name="Trapezoid 73">
            <a:extLst>
              <a:ext uri="{FF2B5EF4-FFF2-40B4-BE49-F238E27FC236}">
                <a16:creationId xmlns:a16="http://schemas.microsoft.com/office/drawing/2014/main" id="{31A80AE9-2B3D-6C47-AEF9-801320995B3C}"/>
              </a:ext>
            </a:extLst>
          </p:cNvPr>
          <p:cNvSpPr/>
          <p:nvPr/>
        </p:nvSpPr>
        <p:spPr>
          <a:xfrm>
            <a:off x="2822225" y="3784385"/>
            <a:ext cx="1770083" cy="1567648"/>
          </a:xfrm>
          <a:prstGeom prst="trapezoid">
            <a:avLst>
              <a:gd name="adj" fmla="val 56457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BA85FD5-B483-E44E-A0AB-48761C7C2E8A}"/>
              </a:ext>
            </a:extLst>
          </p:cNvPr>
          <p:cNvSpPr/>
          <p:nvPr/>
        </p:nvSpPr>
        <p:spPr>
          <a:xfrm>
            <a:off x="2818313" y="5337329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A</a:t>
            </a:r>
          </a:p>
        </p:txBody>
      </p:sp>
      <p:sp>
        <p:nvSpPr>
          <p:cNvPr id="75" name="Trapezoid 74">
            <a:extLst>
              <a:ext uri="{FF2B5EF4-FFF2-40B4-BE49-F238E27FC236}">
                <a16:creationId xmlns:a16="http://schemas.microsoft.com/office/drawing/2014/main" id="{26E21DBD-13E9-1D42-9597-321D678F6A94}"/>
              </a:ext>
            </a:extLst>
          </p:cNvPr>
          <p:cNvSpPr/>
          <p:nvPr/>
        </p:nvSpPr>
        <p:spPr>
          <a:xfrm>
            <a:off x="4577243" y="3769681"/>
            <a:ext cx="1770083" cy="786650"/>
          </a:xfrm>
          <a:prstGeom prst="trapezoid">
            <a:avLst>
              <a:gd name="adj" fmla="val 110484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Trapezoid 76">
            <a:extLst>
              <a:ext uri="{FF2B5EF4-FFF2-40B4-BE49-F238E27FC236}">
                <a16:creationId xmlns:a16="http://schemas.microsoft.com/office/drawing/2014/main" id="{C400FAEF-FAB7-6D48-90D3-9824B2A10CD3}"/>
              </a:ext>
            </a:extLst>
          </p:cNvPr>
          <p:cNvSpPr/>
          <p:nvPr/>
        </p:nvSpPr>
        <p:spPr>
          <a:xfrm>
            <a:off x="5600810" y="3812028"/>
            <a:ext cx="1770083" cy="1567648"/>
          </a:xfrm>
          <a:prstGeom prst="trapezoid">
            <a:avLst>
              <a:gd name="adj" fmla="val 56457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1BB9394-43ED-C346-8109-8F3DEEEAE74E}"/>
              </a:ext>
            </a:extLst>
          </p:cNvPr>
          <p:cNvSpPr/>
          <p:nvPr/>
        </p:nvSpPr>
        <p:spPr>
          <a:xfrm>
            <a:off x="5596898" y="5364972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C</a:t>
            </a:r>
          </a:p>
        </p:txBody>
      </p:sp>
      <p:sp>
        <p:nvSpPr>
          <p:cNvPr id="79" name="Trapezoid 78">
            <a:extLst>
              <a:ext uri="{FF2B5EF4-FFF2-40B4-BE49-F238E27FC236}">
                <a16:creationId xmlns:a16="http://schemas.microsoft.com/office/drawing/2014/main" id="{DBFCC57F-200B-3E45-BE83-04A6841BB7DE}"/>
              </a:ext>
            </a:extLst>
          </p:cNvPr>
          <p:cNvSpPr/>
          <p:nvPr/>
        </p:nvSpPr>
        <p:spPr>
          <a:xfrm>
            <a:off x="7355828" y="3797324"/>
            <a:ext cx="1770083" cy="786650"/>
          </a:xfrm>
          <a:prstGeom prst="trapezoid">
            <a:avLst>
              <a:gd name="adj" fmla="val 110484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Trapezoid 80">
            <a:extLst>
              <a:ext uri="{FF2B5EF4-FFF2-40B4-BE49-F238E27FC236}">
                <a16:creationId xmlns:a16="http://schemas.microsoft.com/office/drawing/2014/main" id="{770C5A5B-1D1B-4344-9629-5332F04C827A}"/>
              </a:ext>
            </a:extLst>
          </p:cNvPr>
          <p:cNvSpPr/>
          <p:nvPr/>
        </p:nvSpPr>
        <p:spPr>
          <a:xfrm>
            <a:off x="8400507" y="3812028"/>
            <a:ext cx="1770083" cy="1567648"/>
          </a:xfrm>
          <a:prstGeom prst="trapezoid">
            <a:avLst>
              <a:gd name="adj" fmla="val 56457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4BADC6D-0522-E142-860C-8A9FDF0F7C2A}"/>
              </a:ext>
            </a:extLst>
          </p:cNvPr>
          <p:cNvSpPr/>
          <p:nvPr/>
        </p:nvSpPr>
        <p:spPr>
          <a:xfrm>
            <a:off x="8396595" y="5364972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7C13206-8723-994D-BE31-175795082C57}"/>
              </a:ext>
            </a:extLst>
          </p:cNvPr>
          <p:cNvSpPr/>
          <p:nvPr/>
        </p:nvSpPr>
        <p:spPr>
          <a:xfrm>
            <a:off x="4573331" y="4540396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9D937C8-2062-574F-8379-D7316363AFE1}"/>
              </a:ext>
            </a:extLst>
          </p:cNvPr>
          <p:cNvSpPr/>
          <p:nvPr/>
        </p:nvSpPr>
        <p:spPr>
          <a:xfrm>
            <a:off x="7351916" y="4568039"/>
            <a:ext cx="1773995" cy="5044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1.1.0.0/16 → D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0598864-673C-DB4F-ACA7-CF19C6B4D7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72F9038-DF90-C54C-BA26-04BF57760B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26FAE8-EFBC-2649-87B4-C4137D814F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5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nexthop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3881-81BB-C845-ABCF-34A779EF5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3013703" y="1378412"/>
            <a:ext cx="5199743" cy="32231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976CC4-190E-4949-B7C0-876FC3CB6C75}"/>
              </a:ext>
            </a:extLst>
          </p:cNvPr>
          <p:cNvCxnSpPr>
            <a:cxnSpLocks/>
          </p:cNvCxnSpPr>
          <p:nvPr/>
        </p:nvCxnSpPr>
        <p:spPr>
          <a:xfrm flipH="1">
            <a:off x="3166534" y="2687977"/>
            <a:ext cx="2421466" cy="98213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54D3BA7D-2DC8-8D46-B79A-A0B57F2B701E}"/>
              </a:ext>
            </a:extLst>
          </p:cNvPr>
          <p:cNvSpPr/>
          <p:nvPr/>
        </p:nvSpPr>
        <p:spPr>
          <a:xfrm rot="16200000" flipH="1">
            <a:off x="5425469" y="1801338"/>
            <a:ext cx="322931" cy="4088040"/>
          </a:xfrm>
          <a:prstGeom prst="arc">
            <a:avLst>
              <a:gd name="adj1" fmla="val 16228669"/>
              <a:gd name="adj2" fmla="val 542278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F0C16-D2BA-9542-B01E-D065D53E02A7}"/>
              </a:ext>
            </a:extLst>
          </p:cNvPr>
          <p:cNvCxnSpPr>
            <a:cxnSpLocks/>
          </p:cNvCxnSpPr>
          <p:nvPr/>
        </p:nvCxnSpPr>
        <p:spPr>
          <a:xfrm flipH="1" flipV="1">
            <a:off x="5604934" y="2721844"/>
            <a:ext cx="2421466" cy="93133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9E846FA-2368-B24B-A3BF-1C3A11462D0F}"/>
              </a:ext>
            </a:extLst>
          </p:cNvPr>
          <p:cNvSpPr/>
          <p:nvPr/>
        </p:nvSpPr>
        <p:spPr>
          <a:xfrm>
            <a:off x="2853516" y="3341743"/>
            <a:ext cx="621773" cy="62177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BD0023-3371-FC43-A7D6-D96271E4ADA9}"/>
              </a:ext>
            </a:extLst>
          </p:cNvPr>
          <p:cNvSpPr/>
          <p:nvPr/>
        </p:nvSpPr>
        <p:spPr>
          <a:xfrm>
            <a:off x="7698580" y="3349863"/>
            <a:ext cx="621773" cy="62177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C27D63-9BC8-E24C-8D1E-95B66E524949}"/>
              </a:ext>
            </a:extLst>
          </p:cNvPr>
          <p:cNvSpPr/>
          <p:nvPr/>
        </p:nvSpPr>
        <p:spPr>
          <a:xfrm>
            <a:off x="5302687" y="2368197"/>
            <a:ext cx="621773" cy="62177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6C6B24-339C-AD43-9C6E-9A9382EFF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52" t="19314" b="18699"/>
          <a:stretch/>
        </p:blipFill>
        <p:spPr>
          <a:xfrm>
            <a:off x="0" y="1378411"/>
            <a:ext cx="1541606" cy="322311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7B0FA4C-4D31-5A4B-AB35-F5A5C65CB6A8}"/>
              </a:ext>
            </a:extLst>
          </p:cNvPr>
          <p:cNvSpPr/>
          <p:nvPr/>
        </p:nvSpPr>
        <p:spPr>
          <a:xfrm>
            <a:off x="1055954" y="3341743"/>
            <a:ext cx="621773" cy="62177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EBC26F-E9E2-2340-B9E2-C0D5B5BC93EA}"/>
              </a:ext>
            </a:extLst>
          </p:cNvPr>
          <p:cNvCxnSpPr>
            <a:cxnSpLocks/>
            <a:stCxn id="7" idx="2"/>
            <a:endCxn id="29" idx="6"/>
          </p:cNvCxnSpPr>
          <p:nvPr/>
        </p:nvCxnSpPr>
        <p:spPr>
          <a:xfrm flipH="1">
            <a:off x="1677727" y="3652630"/>
            <a:ext cx="1175789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7DABE639-D08A-434A-9694-F40E82854038}"/>
              </a:ext>
            </a:extLst>
          </p:cNvPr>
          <p:cNvSpPr/>
          <p:nvPr/>
        </p:nvSpPr>
        <p:spPr>
          <a:xfrm rot="16200000" flipH="1">
            <a:off x="2080807" y="3230642"/>
            <a:ext cx="369630" cy="1175790"/>
          </a:xfrm>
          <a:prstGeom prst="arc">
            <a:avLst>
              <a:gd name="adj1" fmla="val 16344862"/>
              <a:gd name="adj2" fmla="val 5264683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0AD45-5D4F-BA41-942B-6F0BDCAF7BDC}"/>
              </a:ext>
            </a:extLst>
          </p:cNvPr>
          <p:cNvSpPr/>
          <p:nvPr/>
        </p:nvSpPr>
        <p:spPr>
          <a:xfrm>
            <a:off x="1681629" y="4518333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E2DDA8E6-FDDA-1D44-8277-AFFE634A5697}"/>
              </a:ext>
            </a:extLst>
          </p:cNvPr>
          <p:cNvSpPr txBox="1">
            <a:spLocks/>
          </p:cNvSpPr>
          <p:nvPr/>
        </p:nvSpPr>
        <p:spPr>
          <a:xfrm>
            <a:off x="1571384" y="4803573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A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FC68D89-000A-F34E-85C9-3168EAA53C9F}"/>
              </a:ext>
            </a:extLst>
          </p:cNvPr>
          <p:cNvSpPr/>
          <p:nvPr/>
        </p:nvSpPr>
        <p:spPr>
          <a:xfrm>
            <a:off x="5117166" y="4518333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EA6C03AA-0954-7D4F-A8AC-45AEA6A0BCF2}"/>
              </a:ext>
            </a:extLst>
          </p:cNvPr>
          <p:cNvSpPr txBox="1">
            <a:spLocks/>
          </p:cNvSpPr>
          <p:nvPr/>
        </p:nvSpPr>
        <p:spPr>
          <a:xfrm>
            <a:off x="5006921" y="4803573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B</a:t>
            </a: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4BC196FC-D99E-E542-8207-B5BF51ABFC16}"/>
              </a:ext>
            </a:extLst>
          </p:cNvPr>
          <p:cNvSpPr txBox="1">
            <a:spLocks/>
          </p:cNvSpPr>
          <p:nvPr/>
        </p:nvSpPr>
        <p:spPr>
          <a:xfrm>
            <a:off x="1954075" y="3705775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EBGP</a:t>
            </a:r>
          </a:p>
        </p:txBody>
      </p:sp>
      <p:sp>
        <p:nvSpPr>
          <p:cNvPr id="45" name="Title 6">
            <a:extLst>
              <a:ext uri="{FF2B5EF4-FFF2-40B4-BE49-F238E27FC236}">
                <a16:creationId xmlns:a16="http://schemas.microsoft.com/office/drawing/2014/main" id="{045825E6-2604-F14C-9A9E-CA7FDFB4E538}"/>
              </a:ext>
            </a:extLst>
          </p:cNvPr>
          <p:cNvSpPr txBox="1">
            <a:spLocks/>
          </p:cNvSpPr>
          <p:nvPr/>
        </p:nvSpPr>
        <p:spPr>
          <a:xfrm>
            <a:off x="5260423" y="3723362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E9712077-BDCA-DE46-849B-5B437543AEC8}"/>
              </a:ext>
            </a:extLst>
          </p:cNvPr>
          <p:cNvSpPr txBox="1">
            <a:spLocks/>
          </p:cNvSpPr>
          <p:nvPr/>
        </p:nvSpPr>
        <p:spPr>
          <a:xfrm rot="20332089">
            <a:off x="4050754" y="3139657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OSPF</a:t>
            </a:r>
          </a:p>
        </p:txBody>
      </p:sp>
      <p:sp>
        <p:nvSpPr>
          <p:cNvPr id="47" name="Title 6">
            <a:extLst>
              <a:ext uri="{FF2B5EF4-FFF2-40B4-BE49-F238E27FC236}">
                <a16:creationId xmlns:a16="http://schemas.microsoft.com/office/drawing/2014/main" id="{EB4C0CD9-8550-0D4C-861F-4956A4520EBA}"/>
              </a:ext>
            </a:extLst>
          </p:cNvPr>
          <p:cNvSpPr txBox="1">
            <a:spLocks/>
          </p:cNvSpPr>
          <p:nvPr/>
        </p:nvSpPr>
        <p:spPr>
          <a:xfrm rot="1369488">
            <a:off x="6345477" y="3089846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OSPF</a:t>
            </a: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E0EFAA73-666F-1944-AF1F-B4F24D4D09B8}"/>
              </a:ext>
            </a:extLst>
          </p:cNvPr>
          <p:cNvSpPr/>
          <p:nvPr/>
        </p:nvSpPr>
        <p:spPr>
          <a:xfrm rot="4112350" flipH="1" flipV="1">
            <a:off x="4205276" y="2073102"/>
            <a:ext cx="285385" cy="1971491"/>
          </a:xfrm>
          <a:prstGeom prst="arc">
            <a:avLst>
              <a:gd name="adj1" fmla="val 16228669"/>
              <a:gd name="adj2" fmla="val 542278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itle 6">
            <a:extLst>
              <a:ext uri="{FF2B5EF4-FFF2-40B4-BE49-F238E27FC236}">
                <a16:creationId xmlns:a16="http://schemas.microsoft.com/office/drawing/2014/main" id="{A37C5243-1B8A-E244-9605-F27A79B79A4F}"/>
              </a:ext>
            </a:extLst>
          </p:cNvPr>
          <p:cNvSpPr txBox="1">
            <a:spLocks/>
          </p:cNvSpPr>
          <p:nvPr/>
        </p:nvSpPr>
        <p:spPr>
          <a:xfrm rot="20255707">
            <a:off x="3914456" y="2639247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606258B3-9F5F-0543-A16A-6603E3EDEFEC}"/>
              </a:ext>
            </a:extLst>
          </p:cNvPr>
          <p:cNvSpPr/>
          <p:nvPr/>
        </p:nvSpPr>
        <p:spPr>
          <a:xfrm rot="20245157">
            <a:off x="3473460" y="2048349"/>
            <a:ext cx="1115419" cy="461342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52" name="Title 6">
            <a:extLst>
              <a:ext uri="{FF2B5EF4-FFF2-40B4-BE49-F238E27FC236}">
                <a16:creationId xmlns:a16="http://schemas.microsoft.com/office/drawing/2014/main" id="{1A83CE8E-115D-AC41-9300-F577A7CFA361}"/>
              </a:ext>
            </a:extLst>
          </p:cNvPr>
          <p:cNvSpPr txBox="1">
            <a:spLocks/>
          </p:cNvSpPr>
          <p:nvPr/>
        </p:nvSpPr>
        <p:spPr>
          <a:xfrm rot="20280892">
            <a:off x="3155753" y="1289648"/>
            <a:ext cx="1362225" cy="99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Nexthop B</a:t>
            </a: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58485638-D2D7-7942-BF2F-0AE40BC79D5C}"/>
              </a:ext>
            </a:extLst>
          </p:cNvPr>
          <p:cNvSpPr/>
          <p:nvPr/>
        </p:nvSpPr>
        <p:spPr>
          <a:xfrm rot="6867623" flipH="1" flipV="1">
            <a:off x="6714682" y="2046005"/>
            <a:ext cx="285385" cy="1971491"/>
          </a:xfrm>
          <a:prstGeom prst="arc">
            <a:avLst>
              <a:gd name="adj1" fmla="val 16228669"/>
              <a:gd name="adj2" fmla="val 5422782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itle 6">
            <a:extLst>
              <a:ext uri="{FF2B5EF4-FFF2-40B4-BE49-F238E27FC236}">
                <a16:creationId xmlns:a16="http://schemas.microsoft.com/office/drawing/2014/main" id="{57B2980B-4568-1549-91E7-2246584B284A}"/>
              </a:ext>
            </a:extLst>
          </p:cNvPr>
          <p:cNvSpPr txBox="1">
            <a:spLocks/>
          </p:cNvSpPr>
          <p:nvPr/>
        </p:nvSpPr>
        <p:spPr>
          <a:xfrm rot="1416053">
            <a:off x="6684269" y="2657259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55" name="Trapezoid 54">
            <a:extLst>
              <a:ext uri="{FF2B5EF4-FFF2-40B4-BE49-F238E27FC236}">
                <a16:creationId xmlns:a16="http://schemas.microsoft.com/office/drawing/2014/main" id="{D386C4A2-C73C-9A49-BD14-AC5BD507AD32}"/>
              </a:ext>
            </a:extLst>
          </p:cNvPr>
          <p:cNvSpPr/>
          <p:nvPr/>
        </p:nvSpPr>
        <p:spPr>
          <a:xfrm>
            <a:off x="6756038" y="3923445"/>
            <a:ext cx="2538570" cy="1311977"/>
          </a:xfrm>
          <a:prstGeom prst="trapezoid">
            <a:avLst>
              <a:gd name="adj" fmla="val 155740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E219127-0F9E-4B4C-BAF1-64EBF64095A9}"/>
              </a:ext>
            </a:extLst>
          </p:cNvPr>
          <p:cNvSpPr/>
          <p:nvPr/>
        </p:nvSpPr>
        <p:spPr>
          <a:xfrm>
            <a:off x="6758192" y="5223291"/>
            <a:ext cx="2538570" cy="739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OSPF   B → C</a:t>
            </a:r>
          </a:p>
          <a:p>
            <a:r>
              <a:rPr lang="en-US" dirty="0">
                <a:solidFill>
                  <a:schemeClr val="tx1"/>
                </a:solidFill>
              </a:rPr>
              <a:t>BGP    1.1.0.0/16 → C</a:t>
            </a:r>
          </a:p>
        </p:txBody>
      </p:sp>
      <p:sp>
        <p:nvSpPr>
          <p:cNvPr id="58" name="Trapezoid 57">
            <a:extLst>
              <a:ext uri="{FF2B5EF4-FFF2-40B4-BE49-F238E27FC236}">
                <a16:creationId xmlns:a16="http://schemas.microsoft.com/office/drawing/2014/main" id="{F1E33CE6-0452-8844-90FF-8CBBAC847F37}"/>
              </a:ext>
            </a:extLst>
          </p:cNvPr>
          <p:cNvSpPr/>
          <p:nvPr/>
        </p:nvSpPr>
        <p:spPr>
          <a:xfrm rot="10800000">
            <a:off x="4344288" y="1562283"/>
            <a:ext cx="2538570" cy="893933"/>
          </a:xfrm>
          <a:prstGeom prst="trapezoid">
            <a:avLst>
              <a:gd name="adj" fmla="val 155740"/>
            </a:avLst>
          </a:prstGeom>
          <a:solidFill>
            <a:srgbClr val="F2F2F2">
              <a:alpha val="21569"/>
            </a:srgb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6451CA-A0D1-254F-A408-212280BC68BE}"/>
              </a:ext>
            </a:extLst>
          </p:cNvPr>
          <p:cNvSpPr/>
          <p:nvPr/>
        </p:nvSpPr>
        <p:spPr>
          <a:xfrm>
            <a:off x="4344288" y="1110981"/>
            <a:ext cx="2538570" cy="476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BGP    1.1.0.0/16 → B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557EEA-003E-0043-9BC8-0CA0778A013A}"/>
              </a:ext>
            </a:extLst>
          </p:cNvPr>
          <p:cNvCxnSpPr>
            <a:cxnSpLocks/>
          </p:cNvCxnSpPr>
          <p:nvPr/>
        </p:nvCxnSpPr>
        <p:spPr>
          <a:xfrm flipV="1">
            <a:off x="6005233" y="5592870"/>
            <a:ext cx="0" cy="611248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53C8A3-6960-3A47-A72B-3476479E66DA}"/>
              </a:ext>
            </a:extLst>
          </p:cNvPr>
          <p:cNvCxnSpPr>
            <a:cxnSpLocks/>
          </p:cNvCxnSpPr>
          <p:nvPr/>
        </p:nvCxnSpPr>
        <p:spPr>
          <a:xfrm flipH="1">
            <a:off x="6003985" y="6202470"/>
            <a:ext cx="2773509" cy="0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0AE1D5-30E5-1042-962A-2D69396BC29B}"/>
              </a:ext>
            </a:extLst>
          </p:cNvPr>
          <p:cNvCxnSpPr>
            <a:cxnSpLocks/>
          </p:cNvCxnSpPr>
          <p:nvPr/>
        </p:nvCxnSpPr>
        <p:spPr>
          <a:xfrm>
            <a:off x="8776252" y="5874930"/>
            <a:ext cx="0" cy="336089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6">
            <a:extLst>
              <a:ext uri="{FF2B5EF4-FFF2-40B4-BE49-F238E27FC236}">
                <a16:creationId xmlns:a16="http://schemas.microsoft.com/office/drawing/2014/main" id="{87401239-2B29-5C49-925F-DF418376D331}"/>
              </a:ext>
            </a:extLst>
          </p:cNvPr>
          <p:cNvSpPr txBox="1">
            <a:spLocks/>
          </p:cNvSpPr>
          <p:nvPr/>
        </p:nvSpPr>
        <p:spPr>
          <a:xfrm>
            <a:off x="2688418" y="5680486"/>
            <a:ext cx="3311739" cy="563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800" dirty="0"/>
              <a:t>BGP indirect nexthop B</a:t>
            </a:r>
          </a:p>
          <a:p>
            <a:pPr algn="r">
              <a:lnSpc>
                <a:spcPct val="110000"/>
              </a:lnSpc>
            </a:pPr>
            <a:r>
              <a:rPr lang="en-US" sz="1800" dirty="0"/>
              <a:t>Resolved to direct nexthop C</a:t>
            </a:r>
          </a:p>
          <a:p>
            <a:pPr algn="r">
              <a:lnSpc>
                <a:spcPct val="110000"/>
              </a:lnSpc>
            </a:pPr>
            <a:r>
              <a:rPr lang="en-US" sz="1800" dirty="0"/>
              <a:t>using OSPF route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3F584-7C6D-2B47-83CC-B787271298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0C4E-88BF-5247-BFDA-AB4C5EC202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Routing in the classical Internet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6FF1-1D6D-4D48-A251-B38C2D3532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08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path for loop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AB635-9FC1-3646-8A78-12999A161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2649180" y="1805982"/>
            <a:ext cx="2684817" cy="1664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6D535-D83B-1A43-9BDD-4988C2E8D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6877540" y="1764788"/>
            <a:ext cx="2684817" cy="166421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122FE0-C8FC-C44E-83F4-51196D1FEA29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 flipV="1">
            <a:off x="5469218" y="3003735"/>
            <a:ext cx="1323593" cy="16222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C2AD9200-872F-B548-8CFD-E2EB3EAC3672}"/>
              </a:ext>
            </a:extLst>
          </p:cNvPr>
          <p:cNvSpPr/>
          <p:nvPr/>
        </p:nvSpPr>
        <p:spPr>
          <a:xfrm rot="5400000" flipH="1">
            <a:off x="5894794" y="2199470"/>
            <a:ext cx="374223" cy="1495818"/>
          </a:xfrm>
          <a:prstGeom prst="arc">
            <a:avLst>
              <a:gd name="adj1" fmla="val 16540376"/>
              <a:gd name="adj2" fmla="val 4861273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31F0991-9C82-3D4E-9518-092DD8ECC442}"/>
              </a:ext>
            </a:extLst>
          </p:cNvPr>
          <p:cNvSpPr/>
          <p:nvPr/>
        </p:nvSpPr>
        <p:spPr>
          <a:xfrm rot="21191161" flipH="1">
            <a:off x="5071813" y="3206032"/>
            <a:ext cx="406847" cy="1288170"/>
          </a:xfrm>
          <a:prstGeom prst="arc">
            <a:avLst>
              <a:gd name="adj1" fmla="val 16383073"/>
              <a:gd name="adj2" fmla="val 530359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C37BB8-6D56-0F44-9AE8-8A32F2624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914166" y="4286003"/>
            <a:ext cx="2684817" cy="16642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4E99F6-F1FF-534C-8BD0-0756FC9830CF}"/>
              </a:ext>
            </a:extLst>
          </p:cNvPr>
          <p:cNvCxnSpPr>
            <a:cxnSpLocks/>
          </p:cNvCxnSpPr>
          <p:nvPr/>
        </p:nvCxnSpPr>
        <p:spPr>
          <a:xfrm flipH="1" flipV="1">
            <a:off x="5307497" y="3008243"/>
            <a:ext cx="209445" cy="161170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60258A-C825-C14D-A497-754D027F486C}"/>
              </a:ext>
            </a:extLst>
          </p:cNvPr>
          <p:cNvCxnSpPr>
            <a:cxnSpLocks/>
          </p:cNvCxnSpPr>
          <p:nvPr/>
        </p:nvCxnSpPr>
        <p:spPr>
          <a:xfrm flipV="1">
            <a:off x="6877878" y="3041375"/>
            <a:ext cx="86139" cy="145773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DECA46-0CB2-9C49-A77F-0E7120980224}"/>
              </a:ext>
            </a:extLst>
          </p:cNvPr>
          <p:cNvCxnSpPr>
            <a:cxnSpLocks/>
          </p:cNvCxnSpPr>
          <p:nvPr/>
        </p:nvCxnSpPr>
        <p:spPr>
          <a:xfrm flipV="1">
            <a:off x="5553072" y="4548967"/>
            <a:ext cx="1324468" cy="7098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6CA27894-1F16-DD4E-853B-C948C47D1753}"/>
              </a:ext>
            </a:extLst>
          </p:cNvPr>
          <p:cNvSpPr/>
          <p:nvPr/>
        </p:nvSpPr>
        <p:spPr>
          <a:xfrm rot="15985358" flipH="1" flipV="1">
            <a:off x="5936021" y="4110488"/>
            <a:ext cx="473224" cy="981209"/>
          </a:xfrm>
          <a:prstGeom prst="arc">
            <a:avLst>
              <a:gd name="adj1" fmla="val 16951615"/>
              <a:gd name="adj2" fmla="val 5000171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1FB63A9F-8BE3-5640-BCE7-66387FC3774B}"/>
              </a:ext>
            </a:extLst>
          </p:cNvPr>
          <p:cNvSpPr/>
          <p:nvPr/>
        </p:nvSpPr>
        <p:spPr>
          <a:xfrm rot="11122091" flipH="1">
            <a:off x="6846244" y="3205916"/>
            <a:ext cx="401943" cy="1161114"/>
          </a:xfrm>
          <a:prstGeom prst="arc">
            <a:avLst>
              <a:gd name="adj1" fmla="val 16541628"/>
              <a:gd name="adj2" fmla="val 5303590"/>
            </a:avLst>
          </a:prstGeom>
          <a:ln w="254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itle 6">
            <a:extLst>
              <a:ext uri="{FF2B5EF4-FFF2-40B4-BE49-F238E27FC236}">
                <a16:creationId xmlns:a16="http://schemas.microsoft.com/office/drawing/2014/main" id="{CF9EAF93-D009-F14E-9923-8C325B804569}"/>
              </a:ext>
            </a:extLst>
          </p:cNvPr>
          <p:cNvSpPr txBox="1">
            <a:spLocks/>
          </p:cNvSpPr>
          <p:nvPr/>
        </p:nvSpPr>
        <p:spPr>
          <a:xfrm>
            <a:off x="5888794" y="4823984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IBGP</a:t>
            </a:r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BE1085FB-662C-2540-922F-032BD84ADEF8}"/>
              </a:ext>
            </a:extLst>
          </p:cNvPr>
          <p:cNvSpPr txBox="1">
            <a:spLocks/>
          </p:cNvSpPr>
          <p:nvPr/>
        </p:nvSpPr>
        <p:spPr>
          <a:xfrm>
            <a:off x="7248270" y="3692818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EBGP</a:t>
            </a:r>
          </a:p>
        </p:txBody>
      </p:sp>
      <p:sp>
        <p:nvSpPr>
          <p:cNvPr id="34" name="Title 6">
            <a:extLst>
              <a:ext uri="{FF2B5EF4-FFF2-40B4-BE49-F238E27FC236}">
                <a16:creationId xmlns:a16="http://schemas.microsoft.com/office/drawing/2014/main" id="{A7DA7797-7BEB-C246-9DE8-BF9FE1CE3E21}"/>
              </a:ext>
            </a:extLst>
          </p:cNvPr>
          <p:cNvSpPr txBox="1">
            <a:spLocks/>
          </p:cNvSpPr>
          <p:nvPr/>
        </p:nvSpPr>
        <p:spPr>
          <a:xfrm>
            <a:off x="4467301" y="3787938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EBGP</a:t>
            </a:r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F0C255F8-ACC3-FC4B-8614-C0D1761F897C}"/>
              </a:ext>
            </a:extLst>
          </p:cNvPr>
          <p:cNvSpPr txBox="1">
            <a:spLocks/>
          </p:cNvSpPr>
          <p:nvPr/>
        </p:nvSpPr>
        <p:spPr>
          <a:xfrm>
            <a:off x="5795507" y="2423200"/>
            <a:ext cx="653023" cy="330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/>
              <a:t>EBGP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070BD6-F9A8-EA4A-9D66-18CDB58C6229}"/>
              </a:ext>
            </a:extLst>
          </p:cNvPr>
          <p:cNvSpPr/>
          <p:nvPr/>
        </p:nvSpPr>
        <p:spPr>
          <a:xfrm>
            <a:off x="5094994" y="2816623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0A4B90-A88B-DC47-81D0-343648233329}"/>
              </a:ext>
            </a:extLst>
          </p:cNvPr>
          <p:cNvSpPr/>
          <p:nvPr/>
        </p:nvSpPr>
        <p:spPr>
          <a:xfrm>
            <a:off x="6792811" y="2832845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160F28-AE29-D943-A94C-D488EDEEC179}"/>
              </a:ext>
            </a:extLst>
          </p:cNvPr>
          <p:cNvSpPr/>
          <p:nvPr/>
        </p:nvSpPr>
        <p:spPr>
          <a:xfrm>
            <a:off x="6690428" y="4334329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0DD033-1621-9F4E-9ECD-740285F3CB26}"/>
              </a:ext>
            </a:extLst>
          </p:cNvPr>
          <p:cNvSpPr/>
          <p:nvPr/>
        </p:nvSpPr>
        <p:spPr>
          <a:xfrm>
            <a:off x="5333997" y="4432838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EA3A0E69-9F90-4D40-BE87-20FFF6967D2C}"/>
              </a:ext>
            </a:extLst>
          </p:cNvPr>
          <p:cNvSpPr txBox="1">
            <a:spLocks/>
          </p:cNvSpPr>
          <p:nvPr/>
        </p:nvSpPr>
        <p:spPr>
          <a:xfrm>
            <a:off x="3404356" y="2451823"/>
            <a:ext cx="1011884" cy="60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100</a:t>
            </a:r>
          </a:p>
          <a:p>
            <a:pPr algn="ctr">
              <a:lnSpc>
                <a:spcPct val="110000"/>
              </a:lnSpc>
            </a:pPr>
            <a:r>
              <a:rPr lang="en-US" sz="1400" dirty="0"/>
              <a:t>1.1.0.0/16</a:t>
            </a: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6D64F8A7-64E9-6E46-926B-61FA049FA267}"/>
              </a:ext>
            </a:extLst>
          </p:cNvPr>
          <p:cNvSpPr txBox="1">
            <a:spLocks/>
          </p:cNvSpPr>
          <p:nvPr/>
        </p:nvSpPr>
        <p:spPr>
          <a:xfrm>
            <a:off x="7714006" y="2451823"/>
            <a:ext cx="1011884" cy="60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200</a:t>
            </a: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EC843890-F81F-8042-9005-CF90C4313991}"/>
              </a:ext>
            </a:extLst>
          </p:cNvPr>
          <p:cNvSpPr txBox="1">
            <a:spLocks/>
          </p:cNvSpPr>
          <p:nvPr/>
        </p:nvSpPr>
        <p:spPr>
          <a:xfrm>
            <a:off x="5121671" y="5322049"/>
            <a:ext cx="1011884" cy="60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300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CF04F551-3004-DD46-BF27-CB1170546C8F}"/>
              </a:ext>
            </a:extLst>
          </p:cNvPr>
          <p:cNvSpPr/>
          <p:nvPr/>
        </p:nvSpPr>
        <p:spPr>
          <a:xfrm>
            <a:off x="5788343" y="2012825"/>
            <a:ext cx="780447" cy="381008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id="{EE0C11BE-068C-FE4B-AEAC-EBE7EF0381EB}"/>
              </a:ext>
            </a:extLst>
          </p:cNvPr>
          <p:cNvSpPr txBox="1">
            <a:spLocks/>
          </p:cNvSpPr>
          <p:nvPr/>
        </p:nvSpPr>
        <p:spPr>
          <a:xfrm>
            <a:off x="2140410" y="3770244"/>
            <a:ext cx="2007482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 algn="r">
              <a:lnSpc>
                <a:spcPct val="110000"/>
              </a:lnSpc>
            </a:pPr>
            <a:r>
              <a:rPr lang="en-US" sz="1400" dirty="0"/>
              <a:t>AS path 300 200 100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39598E05-6C10-CA4F-A884-64BD9A763D0C}"/>
              </a:ext>
            </a:extLst>
          </p:cNvPr>
          <p:cNvSpPr/>
          <p:nvPr/>
        </p:nvSpPr>
        <p:spPr>
          <a:xfrm rot="16200000" flipV="1">
            <a:off x="3911998" y="3803426"/>
            <a:ext cx="780447" cy="381008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52" name="Title 6">
            <a:extLst>
              <a:ext uri="{FF2B5EF4-FFF2-40B4-BE49-F238E27FC236}">
                <a16:creationId xmlns:a16="http://schemas.microsoft.com/office/drawing/2014/main" id="{A34EDED9-5A92-3647-AE18-8F73EE12F4DF}"/>
              </a:ext>
            </a:extLst>
          </p:cNvPr>
          <p:cNvSpPr txBox="1">
            <a:spLocks/>
          </p:cNvSpPr>
          <p:nvPr/>
        </p:nvSpPr>
        <p:spPr>
          <a:xfrm>
            <a:off x="5708221" y="1476307"/>
            <a:ext cx="1362225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100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D11381C-B456-9042-A6C7-D36620802ABE}"/>
              </a:ext>
            </a:extLst>
          </p:cNvPr>
          <p:cNvSpPr/>
          <p:nvPr/>
        </p:nvSpPr>
        <p:spPr>
          <a:xfrm flipH="1">
            <a:off x="5731794" y="5092386"/>
            <a:ext cx="780447" cy="381008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54" name="Title 6">
            <a:extLst>
              <a:ext uri="{FF2B5EF4-FFF2-40B4-BE49-F238E27FC236}">
                <a16:creationId xmlns:a16="http://schemas.microsoft.com/office/drawing/2014/main" id="{DE9C8C05-E351-4744-A326-C083B09ABCA6}"/>
              </a:ext>
            </a:extLst>
          </p:cNvPr>
          <p:cNvSpPr txBox="1">
            <a:spLocks/>
          </p:cNvSpPr>
          <p:nvPr/>
        </p:nvSpPr>
        <p:spPr>
          <a:xfrm>
            <a:off x="6485922" y="4983985"/>
            <a:ext cx="1836443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200 100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D2C918B-E8A3-7041-9DB8-D1B8758352B6}"/>
              </a:ext>
            </a:extLst>
          </p:cNvPr>
          <p:cNvSpPr/>
          <p:nvPr/>
        </p:nvSpPr>
        <p:spPr>
          <a:xfrm>
            <a:off x="2305879" y="3506301"/>
            <a:ext cx="2245067" cy="992811"/>
          </a:xfrm>
          <a:prstGeom prst="roundRect">
            <a:avLst>
              <a:gd name="adj" fmla="val 5786"/>
            </a:avLst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6">
            <a:extLst>
              <a:ext uri="{FF2B5EF4-FFF2-40B4-BE49-F238E27FC236}">
                <a16:creationId xmlns:a16="http://schemas.microsoft.com/office/drawing/2014/main" id="{2198002F-C9F0-0E45-AD4F-AE9B1B1E8794}"/>
              </a:ext>
            </a:extLst>
          </p:cNvPr>
          <p:cNvSpPr txBox="1">
            <a:spLocks/>
          </p:cNvSpPr>
          <p:nvPr/>
        </p:nvSpPr>
        <p:spPr>
          <a:xfrm>
            <a:off x="2187394" y="4468293"/>
            <a:ext cx="2482035" cy="934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Router A ignores this</a:t>
            </a:r>
            <a:br>
              <a:rPr lang="en-US" sz="1400" dirty="0"/>
            </a:br>
            <a:r>
              <a:rPr lang="en-US" sz="1400" dirty="0"/>
              <a:t>UPDATE because of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loop</a:t>
            </a:r>
          </a:p>
        </p:txBody>
      </p:sp>
      <p:sp>
        <p:nvSpPr>
          <p:cNvPr id="57" name="Title 6">
            <a:extLst>
              <a:ext uri="{FF2B5EF4-FFF2-40B4-BE49-F238E27FC236}">
                <a16:creationId xmlns:a16="http://schemas.microsoft.com/office/drawing/2014/main" id="{4CF8E16A-F6A9-8B4D-AA4B-92C495A68536}"/>
              </a:ext>
            </a:extLst>
          </p:cNvPr>
          <p:cNvSpPr txBox="1">
            <a:spLocks/>
          </p:cNvSpPr>
          <p:nvPr/>
        </p:nvSpPr>
        <p:spPr>
          <a:xfrm>
            <a:off x="8171627" y="3557823"/>
            <a:ext cx="2007482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200 100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701615DC-7E90-1C46-BF59-CC83923E4912}"/>
              </a:ext>
            </a:extLst>
          </p:cNvPr>
          <p:cNvSpPr/>
          <p:nvPr/>
        </p:nvSpPr>
        <p:spPr>
          <a:xfrm rot="5400000">
            <a:off x="7637839" y="3776100"/>
            <a:ext cx="780447" cy="381008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D3BD0-40D4-7847-9035-31403535C7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B7985FA-0469-7A47-B2D5-0573B9A0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5C048D-3E25-AD43-B82D-AD78635DA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0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path for shortest path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974E3-A3B7-AE40-8C88-AFF9221A4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09073" y="3295404"/>
            <a:ext cx="1677675" cy="1039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0E0796-95DF-2A4B-8D33-C6A662504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3740949" y="1781118"/>
            <a:ext cx="1677675" cy="1039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5F8CFC-6E95-7D42-BD01-F0FB930C8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2654925" y="4843336"/>
            <a:ext cx="1677675" cy="103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F03C5-F281-B143-B21D-5B56E7AF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5195745" y="4843336"/>
            <a:ext cx="1677675" cy="103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8E731-05AD-E94A-B78B-62DD80926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7440091" y="3295404"/>
            <a:ext cx="1677675" cy="103992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37140E-8F05-3B4D-BE83-76C026D0CE6C}"/>
              </a:ext>
            </a:extLst>
          </p:cNvPr>
          <p:cNvSpPr/>
          <p:nvPr/>
        </p:nvSpPr>
        <p:spPr>
          <a:xfrm>
            <a:off x="1769306" y="3664982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D9093B-3933-114A-BA01-7A5B5C3D8082}"/>
              </a:ext>
            </a:extLst>
          </p:cNvPr>
          <p:cNvSpPr/>
          <p:nvPr/>
        </p:nvSpPr>
        <p:spPr>
          <a:xfrm>
            <a:off x="2611636" y="518286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32B9A0-F7A8-AF4E-92E8-FD8C13891F34}"/>
              </a:ext>
            </a:extLst>
          </p:cNvPr>
          <p:cNvSpPr/>
          <p:nvPr/>
        </p:nvSpPr>
        <p:spPr>
          <a:xfrm>
            <a:off x="3958376" y="518286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3F47F5-0BB7-B74D-BDB0-AC1716CA39A9}"/>
              </a:ext>
            </a:extLst>
          </p:cNvPr>
          <p:cNvSpPr/>
          <p:nvPr/>
        </p:nvSpPr>
        <p:spPr>
          <a:xfrm>
            <a:off x="5008633" y="518286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1F3508-9B1F-694E-AD6E-FB2BA610025A}"/>
              </a:ext>
            </a:extLst>
          </p:cNvPr>
          <p:cNvSpPr/>
          <p:nvPr/>
        </p:nvSpPr>
        <p:spPr>
          <a:xfrm>
            <a:off x="3584152" y="2292715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468986-F1AB-F64E-917F-8B3E3B73A971}"/>
              </a:ext>
            </a:extLst>
          </p:cNvPr>
          <p:cNvCxnSpPr>
            <a:cxnSpLocks/>
          </p:cNvCxnSpPr>
          <p:nvPr/>
        </p:nvCxnSpPr>
        <p:spPr>
          <a:xfrm flipH="1" flipV="1">
            <a:off x="1983937" y="3866287"/>
            <a:ext cx="818866" cy="151490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E345F9-0D2A-5840-AAC4-7EC0850F0C0D}"/>
              </a:ext>
            </a:extLst>
          </p:cNvPr>
          <p:cNvCxnSpPr>
            <a:cxnSpLocks/>
            <a:stCxn id="12" idx="2"/>
            <a:endCxn id="11" idx="6"/>
          </p:cNvCxnSpPr>
          <p:nvPr/>
        </p:nvCxnSpPr>
        <p:spPr>
          <a:xfrm flipH="1">
            <a:off x="2985860" y="5369979"/>
            <a:ext cx="972516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7DE010-5AD0-9E46-9582-F77DEA24249D}"/>
              </a:ext>
            </a:extLst>
          </p:cNvPr>
          <p:cNvCxnSpPr>
            <a:cxnSpLocks/>
            <a:stCxn id="17" idx="2"/>
            <a:endCxn id="16" idx="6"/>
          </p:cNvCxnSpPr>
          <p:nvPr/>
        </p:nvCxnSpPr>
        <p:spPr>
          <a:xfrm flipH="1">
            <a:off x="3958376" y="2479174"/>
            <a:ext cx="1232820" cy="65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5F7760-393B-A94F-83B3-0004E7FCBB29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4332600" y="5369979"/>
            <a:ext cx="676033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2B5B57-55CE-D74A-84A5-ED561AA96C20}"/>
              </a:ext>
            </a:extLst>
          </p:cNvPr>
          <p:cNvCxnSpPr>
            <a:cxnSpLocks/>
            <a:stCxn id="14" idx="2"/>
            <a:endCxn id="13" idx="6"/>
          </p:cNvCxnSpPr>
          <p:nvPr/>
        </p:nvCxnSpPr>
        <p:spPr>
          <a:xfrm flipH="1">
            <a:off x="5382857" y="5369979"/>
            <a:ext cx="1116339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6420ED-FDAD-714A-B3B3-10F935AE02F4}"/>
              </a:ext>
            </a:extLst>
          </p:cNvPr>
          <p:cNvCxnSpPr>
            <a:cxnSpLocks/>
          </p:cNvCxnSpPr>
          <p:nvPr/>
        </p:nvCxnSpPr>
        <p:spPr>
          <a:xfrm flipH="1">
            <a:off x="1956643" y="2501510"/>
            <a:ext cx="1828799" cy="136477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D902F8-8CB6-7947-84FF-2F2D10C544ED}"/>
              </a:ext>
            </a:extLst>
          </p:cNvPr>
          <p:cNvCxnSpPr>
            <a:cxnSpLocks/>
          </p:cNvCxnSpPr>
          <p:nvPr/>
        </p:nvCxnSpPr>
        <p:spPr>
          <a:xfrm flipH="1" flipV="1">
            <a:off x="5423174" y="2474216"/>
            <a:ext cx="2115402" cy="147395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2DAEEEB-611A-334C-AE07-5963DDD9883B}"/>
              </a:ext>
            </a:extLst>
          </p:cNvPr>
          <p:cNvCxnSpPr>
            <a:cxnSpLocks/>
          </p:cNvCxnSpPr>
          <p:nvPr/>
        </p:nvCxnSpPr>
        <p:spPr>
          <a:xfrm flipH="1">
            <a:off x="6692415" y="3975469"/>
            <a:ext cx="859809" cy="1378423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9DC3CC7-0464-9446-96A0-41D3810FCE74}"/>
              </a:ext>
            </a:extLst>
          </p:cNvPr>
          <p:cNvSpPr/>
          <p:nvPr/>
        </p:nvSpPr>
        <p:spPr>
          <a:xfrm rot="19340176">
            <a:off x="2136830" y="3204514"/>
            <a:ext cx="291148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25082005-F564-554B-A685-B07C2A232E99}"/>
              </a:ext>
            </a:extLst>
          </p:cNvPr>
          <p:cNvSpPr/>
          <p:nvPr/>
        </p:nvSpPr>
        <p:spPr>
          <a:xfrm>
            <a:off x="4451803" y="2151657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235D2425-D8FB-F244-AFC1-ED89521FA1A4}"/>
              </a:ext>
            </a:extLst>
          </p:cNvPr>
          <p:cNvSpPr/>
          <p:nvPr/>
        </p:nvSpPr>
        <p:spPr>
          <a:xfrm rot="2180692">
            <a:off x="5835020" y="248995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50FC306D-5AB6-2343-8171-7AFA2160863E}"/>
              </a:ext>
            </a:extLst>
          </p:cNvPr>
          <p:cNvSpPr/>
          <p:nvPr/>
        </p:nvSpPr>
        <p:spPr>
          <a:xfrm rot="18112834">
            <a:off x="6988829" y="4912904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2DD76E3-7EF6-9B48-9896-EC3F3547F631}"/>
              </a:ext>
            </a:extLst>
          </p:cNvPr>
          <p:cNvSpPr/>
          <p:nvPr/>
        </p:nvSpPr>
        <p:spPr>
          <a:xfrm>
            <a:off x="5870198" y="5440110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773BF2A-99E5-AF43-85AB-1961AF87FB3C}"/>
              </a:ext>
            </a:extLst>
          </p:cNvPr>
          <p:cNvSpPr/>
          <p:nvPr/>
        </p:nvSpPr>
        <p:spPr>
          <a:xfrm>
            <a:off x="4516941" y="5440110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BADAB389-AFD0-9B43-B927-F4807813F475}"/>
              </a:ext>
            </a:extLst>
          </p:cNvPr>
          <p:cNvSpPr/>
          <p:nvPr/>
        </p:nvSpPr>
        <p:spPr>
          <a:xfrm>
            <a:off x="3352161" y="5440110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F29BA6D4-23C2-E345-9E06-2B5F5185A7CD}"/>
              </a:ext>
            </a:extLst>
          </p:cNvPr>
          <p:cNvSpPr/>
          <p:nvPr/>
        </p:nvSpPr>
        <p:spPr>
          <a:xfrm rot="3536139">
            <a:off x="1910341" y="440759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itle 6">
            <a:extLst>
              <a:ext uri="{FF2B5EF4-FFF2-40B4-BE49-F238E27FC236}">
                <a16:creationId xmlns:a16="http://schemas.microsoft.com/office/drawing/2014/main" id="{A24F3DCE-70B1-1942-8CDF-2B087B720AA7}"/>
              </a:ext>
            </a:extLst>
          </p:cNvPr>
          <p:cNvSpPr txBox="1">
            <a:spLocks/>
          </p:cNvSpPr>
          <p:nvPr/>
        </p:nvSpPr>
        <p:spPr>
          <a:xfrm>
            <a:off x="712171" y="3550657"/>
            <a:ext cx="1011884" cy="602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100</a:t>
            </a:r>
          </a:p>
          <a:p>
            <a:pPr algn="ctr">
              <a:lnSpc>
                <a:spcPct val="110000"/>
              </a:lnSpc>
            </a:pPr>
            <a:r>
              <a:rPr lang="en-US" sz="1400" dirty="0"/>
              <a:t>1.1.0.0/16</a:t>
            </a:r>
          </a:p>
        </p:txBody>
      </p:sp>
      <p:sp>
        <p:nvSpPr>
          <p:cNvPr id="51" name="Title 6">
            <a:extLst>
              <a:ext uri="{FF2B5EF4-FFF2-40B4-BE49-F238E27FC236}">
                <a16:creationId xmlns:a16="http://schemas.microsoft.com/office/drawing/2014/main" id="{0D5FA245-83D5-9345-8386-51FD30A9761D}"/>
              </a:ext>
            </a:extLst>
          </p:cNvPr>
          <p:cNvSpPr txBox="1">
            <a:spLocks/>
          </p:cNvSpPr>
          <p:nvPr/>
        </p:nvSpPr>
        <p:spPr>
          <a:xfrm>
            <a:off x="4068844" y="2468481"/>
            <a:ext cx="1011884" cy="32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200</a:t>
            </a:r>
          </a:p>
        </p:txBody>
      </p:sp>
      <p:sp>
        <p:nvSpPr>
          <p:cNvPr id="52" name="Title 6">
            <a:extLst>
              <a:ext uri="{FF2B5EF4-FFF2-40B4-BE49-F238E27FC236}">
                <a16:creationId xmlns:a16="http://schemas.microsoft.com/office/drawing/2014/main" id="{218A59AD-F021-5D4C-9916-05BC71854061}"/>
              </a:ext>
            </a:extLst>
          </p:cNvPr>
          <p:cNvSpPr txBox="1">
            <a:spLocks/>
          </p:cNvSpPr>
          <p:nvPr/>
        </p:nvSpPr>
        <p:spPr>
          <a:xfrm>
            <a:off x="2998719" y="5049511"/>
            <a:ext cx="1011884" cy="32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300</a:t>
            </a:r>
          </a:p>
        </p:txBody>
      </p:sp>
      <p:sp>
        <p:nvSpPr>
          <p:cNvPr id="53" name="Title 6">
            <a:extLst>
              <a:ext uri="{FF2B5EF4-FFF2-40B4-BE49-F238E27FC236}">
                <a16:creationId xmlns:a16="http://schemas.microsoft.com/office/drawing/2014/main" id="{79BE711C-F14A-1347-AC3B-D622BDE64948}"/>
              </a:ext>
            </a:extLst>
          </p:cNvPr>
          <p:cNvSpPr txBox="1">
            <a:spLocks/>
          </p:cNvSpPr>
          <p:nvPr/>
        </p:nvSpPr>
        <p:spPr>
          <a:xfrm>
            <a:off x="5528639" y="5060720"/>
            <a:ext cx="1011884" cy="32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400</a:t>
            </a:r>
          </a:p>
        </p:txBody>
      </p:sp>
      <p:sp>
        <p:nvSpPr>
          <p:cNvPr id="54" name="Title 6">
            <a:extLst>
              <a:ext uri="{FF2B5EF4-FFF2-40B4-BE49-F238E27FC236}">
                <a16:creationId xmlns:a16="http://schemas.microsoft.com/office/drawing/2014/main" id="{D38DFEF5-3295-734A-8BBA-1679A4B0E8D6}"/>
              </a:ext>
            </a:extLst>
          </p:cNvPr>
          <p:cNvSpPr txBox="1">
            <a:spLocks/>
          </p:cNvSpPr>
          <p:nvPr/>
        </p:nvSpPr>
        <p:spPr>
          <a:xfrm>
            <a:off x="7836962" y="3534305"/>
            <a:ext cx="1011884" cy="320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dirty="0"/>
              <a:t>AS 500</a:t>
            </a:r>
          </a:p>
        </p:txBody>
      </p:sp>
      <p:sp>
        <p:nvSpPr>
          <p:cNvPr id="55" name="Title 6">
            <a:extLst>
              <a:ext uri="{FF2B5EF4-FFF2-40B4-BE49-F238E27FC236}">
                <a16:creationId xmlns:a16="http://schemas.microsoft.com/office/drawing/2014/main" id="{F785D22B-98A6-8542-9968-8DBAAEC7D730}"/>
              </a:ext>
            </a:extLst>
          </p:cNvPr>
          <p:cNvSpPr txBox="1">
            <a:spLocks/>
          </p:cNvSpPr>
          <p:nvPr/>
        </p:nvSpPr>
        <p:spPr>
          <a:xfrm>
            <a:off x="570654" y="2639870"/>
            <a:ext cx="2007482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 algn="r">
              <a:lnSpc>
                <a:spcPct val="110000"/>
              </a:lnSpc>
            </a:pPr>
            <a:r>
              <a:rPr lang="en-US" sz="1400" dirty="0"/>
              <a:t>AS path 100</a:t>
            </a:r>
          </a:p>
        </p:txBody>
      </p:sp>
      <p:sp>
        <p:nvSpPr>
          <p:cNvPr id="56" name="Title 6">
            <a:extLst>
              <a:ext uri="{FF2B5EF4-FFF2-40B4-BE49-F238E27FC236}">
                <a16:creationId xmlns:a16="http://schemas.microsoft.com/office/drawing/2014/main" id="{84407AB4-2DC4-BD4B-B48C-FAFACB8E9908}"/>
              </a:ext>
            </a:extLst>
          </p:cNvPr>
          <p:cNvSpPr txBox="1">
            <a:spLocks/>
          </p:cNvSpPr>
          <p:nvPr/>
        </p:nvSpPr>
        <p:spPr>
          <a:xfrm>
            <a:off x="3141747" y="1239147"/>
            <a:ext cx="2007482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 algn="r">
              <a:lnSpc>
                <a:spcPct val="110000"/>
              </a:lnSpc>
            </a:pPr>
            <a:r>
              <a:rPr lang="en-US" sz="1400" dirty="0"/>
              <a:t>AS path 100</a:t>
            </a:r>
          </a:p>
        </p:txBody>
      </p:sp>
      <p:sp>
        <p:nvSpPr>
          <p:cNvPr id="58" name="Title 6">
            <a:extLst>
              <a:ext uri="{FF2B5EF4-FFF2-40B4-BE49-F238E27FC236}">
                <a16:creationId xmlns:a16="http://schemas.microsoft.com/office/drawing/2014/main" id="{7FC4B3D1-8D09-DA4D-AE21-72EC3C3698E1}"/>
              </a:ext>
            </a:extLst>
          </p:cNvPr>
          <p:cNvSpPr txBox="1">
            <a:spLocks/>
          </p:cNvSpPr>
          <p:nvPr/>
        </p:nvSpPr>
        <p:spPr>
          <a:xfrm>
            <a:off x="5976046" y="1924153"/>
            <a:ext cx="1677675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200 100</a:t>
            </a:r>
          </a:p>
        </p:txBody>
      </p:sp>
      <p:sp>
        <p:nvSpPr>
          <p:cNvPr id="59" name="Title 6">
            <a:extLst>
              <a:ext uri="{FF2B5EF4-FFF2-40B4-BE49-F238E27FC236}">
                <a16:creationId xmlns:a16="http://schemas.microsoft.com/office/drawing/2014/main" id="{112F5114-3158-1141-9791-F13D9C61E5FE}"/>
              </a:ext>
            </a:extLst>
          </p:cNvPr>
          <p:cNvSpPr txBox="1">
            <a:spLocks/>
          </p:cNvSpPr>
          <p:nvPr/>
        </p:nvSpPr>
        <p:spPr>
          <a:xfrm>
            <a:off x="7276842" y="4969651"/>
            <a:ext cx="2295501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400 300 100</a:t>
            </a:r>
          </a:p>
        </p:txBody>
      </p:sp>
      <p:sp>
        <p:nvSpPr>
          <p:cNvPr id="60" name="Title 6">
            <a:extLst>
              <a:ext uri="{FF2B5EF4-FFF2-40B4-BE49-F238E27FC236}">
                <a16:creationId xmlns:a16="http://schemas.microsoft.com/office/drawing/2014/main" id="{9C94060C-1C35-F94A-9A39-3651906A9639}"/>
              </a:ext>
            </a:extLst>
          </p:cNvPr>
          <p:cNvSpPr txBox="1">
            <a:spLocks/>
          </p:cNvSpPr>
          <p:nvPr/>
        </p:nvSpPr>
        <p:spPr>
          <a:xfrm>
            <a:off x="2922400" y="5641945"/>
            <a:ext cx="1677675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100</a:t>
            </a:r>
          </a:p>
        </p:txBody>
      </p:sp>
      <p:sp>
        <p:nvSpPr>
          <p:cNvPr id="62" name="Title 6">
            <a:extLst>
              <a:ext uri="{FF2B5EF4-FFF2-40B4-BE49-F238E27FC236}">
                <a16:creationId xmlns:a16="http://schemas.microsoft.com/office/drawing/2014/main" id="{F6A722E2-B8A1-974A-B792-27FAAD6BEA6B}"/>
              </a:ext>
            </a:extLst>
          </p:cNvPr>
          <p:cNvSpPr txBox="1">
            <a:spLocks/>
          </p:cNvSpPr>
          <p:nvPr/>
        </p:nvSpPr>
        <p:spPr>
          <a:xfrm>
            <a:off x="4083692" y="5638204"/>
            <a:ext cx="1677675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300 100</a:t>
            </a:r>
          </a:p>
        </p:txBody>
      </p:sp>
      <p:sp>
        <p:nvSpPr>
          <p:cNvPr id="63" name="Title 6">
            <a:extLst>
              <a:ext uri="{FF2B5EF4-FFF2-40B4-BE49-F238E27FC236}">
                <a16:creationId xmlns:a16="http://schemas.microsoft.com/office/drawing/2014/main" id="{502AA75A-40CC-7A44-AEE0-AB8DE89C7CC4}"/>
              </a:ext>
            </a:extLst>
          </p:cNvPr>
          <p:cNvSpPr txBox="1">
            <a:spLocks/>
          </p:cNvSpPr>
          <p:nvPr/>
        </p:nvSpPr>
        <p:spPr>
          <a:xfrm>
            <a:off x="5660358" y="5627623"/>
            <a:ext cx="1677675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300 100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7C4DF8-1664-464D-B206-EE628D96CCC2}"/>
              </a:ext>
            </a:extLst>
          </p:cNvPr>
          <p:cNvSpPr/>
          <p:nvPr/>
        </p:nvSpPr>
        <p:spPr>
          <a:xfrm>
            <a:off x="8861782" y="375692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D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87933F-8864-E448-970C-6A736A2F19A8}"/>
              </a:ext>
            </a:extLst>
          </p:cNvPr>
          <p:cNvCxnSpPr>
            <a:cxnSpLocks/>
            <a:stCxn id="65" idx="2"/>
            <a:endCxn id="15" idx="6"/>
          </p:cNvCxnSpPr>
          <p:nvPr/>
        </p:nvCxnSpPr>
        <p:spPr>
          <a:xfrm flipH="1">
            <a:off x="7757533" y="3944039"/>
            <a:ext cx="1104249" cy="858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Arrow 68">
            <a:extLst>
              <a:ext uri="{FF2B5EF4-FFF2-40B4-BE49-F238E27FC236}">
                <a16:creationId xmlns:a16="http://schemas.microsoft.com/office/drawing/2014/main" id="{FCAD56AB-B35B-6F4C-9619-79C4A8185543}"/>
              </a:ext>
            </a:extLst>
          </p:cNvPr>
          <p:cNvSpPr/>
          <p:nvPr/>
        </p:nvSpPr>
        <p:spPr>
          <a:xfrm>
            <a:off x="8145273" y="3978804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itle 6">
            <a:extLst>
              <a:ext uri="{FF2B5EF4-FFF2-40B4-BE49-F238E27FC236}">
                <a16:creationId xmlns:a16="http://schemas.microsoft.com/office/drawing/2014/main" id="{0B0209C7-ADF3-254B-BEF9-254AE0EEA4CB}"/>
              </a:ext>
            </a:extLst>
          </p:cNvPr>
          <p:cNvSpPr txBox="1">
            <a:spLocks/>
          </p:cNvSpPr>
          <p:nvPr/>
        </p:nvSpPr>
        <p:spPr>
          <a:xfrm>
            <a:off x="8045153" y="4260969"/>
            <a:ext cx="2007482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AS path 200 100</a:t>
            </a:r>
          </a:p>
        </p:txBody>
      </p:sp>
      <p:sp>
        <p:nvSpPr>
          <p:cNvPr id="71" name="Title 6">
            <a:extLst>
              <a:ext uri="{FF2B5EF4-FFF2-40B4-BE49-F238E27FC236}">
                <a16:creationId xmlns:a16="http://schemas.microsoft.com/office/drawing/2014/main" id="{7CF65CEF-630A-1B45-AF10-E9F25E76A3A7}"/>
              </a:ext>
            </a:extLst>
          </p:cNvPr>
          <p:cNvSpPr txBox="1">
            <a:spLocks/>
          </p:cNvSpPr>
          <p:nvPr/>
        </p:nvSpPr>
        <p:spPr>
          <a:xfrm>
            <a:off x="634806" y="4363876"/>
            <a:ext cx="1284909" cy="5845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1400" dirty="0"/>
              <a:t>1.1.0.0/16</a:t>
            </a:r>
          </a:p>
          <a:p>
            <a:pPr algn="r">
              <a:lnSpc>
                <a:spcPct val="110000"/>
              </a:lnSpc>
            </a:pPr>
            <a:r>
              <a:rPr lang="en-US" sz="1400" dirty="0"/>
              <a:t>AS path 100</a:t>
            </a:r>
          </a:p>
        </p:txBody>
      </p:sp>
      <p:sp>
        <p:nvSpPr>
          <p:cNvPr id="72" name="Title 6">
            <a:extLst>
              <a:ext uri="{FF2B5EF4-FFF2-40B4-BE49-F238E27FC236}">
                <a16:creationId xmlns:a16="http://schemas.microsoft.com/office/drawing/2014/main" id="{A5DF22F7-B597-1D4C-B942-282DF475E7EB}"/>
              </a:ext>
            </a:extLst>
          </p:cNvPr>
          <p:cNvSpPr txBox="1">
            <a:spLocks/>
          </p:cNvSpPr>
          <p:nvPr/>
        </p:nvSpPr>
        <p:spPr>
          <a:xfrm>
            <a:off x="7811567" y="1211911"/>
            <a:ext cx="4167072" cy="19942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Router C has two routes to prefix 1.1.0.0/16:</a:t>
            </a:r>
          </a:p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One received from A with AS path 200 100</a:t>
            </a:r>
          </a:p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One received from B with AS path 400 300 100</a:t>
            </a:r>
          </a:p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 selects the route from A with the shortest AS path as the best route</a:t>
            </a:r>
          </a:p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best route is installed in the forwarding table</a:t>
            </a:r>
          </a:p>
          <a:p>
            <a:pPr marL="102870" indent="-10287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best route is propagated to router 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CC970F-EB23-2A4F-ADA7-76F2DF62A7BB}"/>
              </a:ext>
            </a:extLst>
          </p:cNvPr>
          <p:cNvSpPr/>
          <p:nvPr/>
        </p:nvSpPr>
        <p:spPr>
          <a:xfrm>
            <a:off x="7383309" y="376550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97DA8F-8116-CF4E-BEF6-C474B1B838B6}"/>
              </a:ext>
            </a:extLst>
          </p:cNvPr>
          <p:cNvSpPr/>
          <p:nvPr/>
        </p:nvSpPr>
        <p:spPr>
          <a:xfrm>
            <a:off x="6499196" y="5182867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77EB1F-66A7-D74E-80C8-C66F6D4A52FD}"/>
              </a:ext>
            </a:extLst>
          </p:cNvPr>
          <p:cNvSpPr/>
          <p:nvPr/>
        </p:nvSpPr>
        <p:spPr>
          <a:xfrm>
            <a:off x="5191196" y="2292062"/>
            <a:ext cx="374224" cy="37422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FE7AA-68C0-874F-8A39-C1D1A28DFA2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56B557-67C7-2740-AE4C-4C8FBEC11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4A32D4E-3569-0F45-8BCE-0CE167232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8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in a BGP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D691C-0BEA-4B4F-A0A5-0E98A390FB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Withdrawn prefixes (NLRI)</a:t>
            </a:r>
          </a:p>
          <a:p>
            <a:r>
              <a:rPr lang="en-US" dirty="0"/>
              <a:t>Advertised prefixes (NLRI)</a:t>
            </a:r>
          </a:p>
          <a:p>
            <a:r>
              <a:rPr lang="en-US" dirty="0"/>
              <a:t>Attributes of advertised prefixes</a:t>
            </a:r>
          </a:p>
          <a:p>
            <a:pPr lvl="1"/>
            <a:r>
              <a:rPr lang="en-US" dirty="0"/>
              <a:t>Origin</a:t>
            </a:r>
          </a:p>
          <a:p>
            <a:pPr lvl="1"/>
            <a:r>
              <a:rPr lang="en-US" dirty="0"/>
              <a:t>AS Path: loop detection and shortest path selection</a:t>
            </a:r>
          </a:p>
          <a:p>
            <a:pPr lvl="1"/>
            <a:r>
              <a:rPr lang="en-US" dirty="0"/>
              <a:t>Nexthop: indirect nexthop, which is resolved to direct nexthop using IGP</a:t>
            </a:r>
          </a:p>
          <a:p>
            <a:pPr lvl="1"/>
            <a:r>
              <a:rPr lang="en-US" dirty="0"/>
              <a:t>Multi-Exit Discriminator (MED): indicate preferred entry-point into my AS</a:t>
            </a:r>
          </a:p>
          <a:p>
            <a:pPr lvl="1"/>
            <a:r>
              <a:rPr lang="en-US" dirty="0"/>
              <a:t>Local preference: indicated preferred exit-point from my AS</a:t>
            </a:r>
          </a:p>
          <a:p>
            <a:pPr lvl="1"/>
            <a:r>
              <a:rPr lang="en-US" dirty="0"/>
              <a:t>Atomic aggregate</a:t>
            </a:r>
          </a:p>
          <a:p>
            <a:pPr lvl="1"/>
            <a:r>
              <a:rPr lang="en-US" dirty="0"/>
              <a:t>Aggregator: who created an aggregate route (summary route)</a:t>
            </a:r>
          </a:p>
          <a:p>
            <a:pPr lvl="1"/>
            <a:r>
              <a:rPr lang="en-US" dirty="0"/>
              <a:t>Optional extensions to BGP added ~30 more attributes, e.g. cluster-list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https://www.iana.org/assignments/bgp-parameters/bgp-parameters.xhtml#bgp-parameters-2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9A234-E594-A949-B6EA-25B7B7A4D21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D8696-F5A5-FF43-90E9-92699AD7BE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B9DA2-0AE3-7046-BADF-6D2342E6C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14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Layer Reachability Information (NLRI)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74A5E-3797-F04E-9253-1F61C13FE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545358" cy="5053013"/>
          </a:xfrm>
        </p:spPr>
        <p:txBody>
          <a:bodyPr/>
          <a:lstStyle/>
          <a:p>
            <a:r>
              <a:rPr lang="en-US" dirty="0"/>
              <a:t>Originally IPv4 prefix</a:t>
            </a:r>
          </a:p>
          <a:p>
            <a:r>
              <a:rPr lang="en-US" dirty="0"/>
              <a:t>Later generalized to other address families, e.g. IPv6</a:t>
            </a:r>
          </a:p>
          <a:p>
            <a:r>
              <a:rPr lang="en-US" dirty="0"/>
              <a:t>Later generalized to key of table being synchronized</a:t>
            </a:r>
          </a:p>
          <a:p>
            <a:pPr lvl="1"/>
            <a:r>
              <a:rPr lang="en-US" dirty="0"/>
              <a:t>Layer 3 Virtual Private Networks (L3 VPN)</a:t>
            </a:r>
          </a:p>
          <a:p>
            <a:pPr lvl="1"/>
            <a:r>
              <a:rPr lang="en-US" dirty="0"/>
              <a:t>Ethernet Virtual Private Network (EVPN)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BGP has </a:t>
            </a:r>
            <a:r>
              <a:rPr lang="en-US" i="1" dirty="0"/>
              <a:t>almost</a:t>
            </a:r>
            <a:r>
              <a:rPr lang="en-US" dirty="0"/>
              <a:t> turned into an eventually consistent general-purpose database synchronization protocol (controversial)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34513-3041-074F-95DD-BCA6003927F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A53A7-B840-F54B-8561-633EB003F4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88651-BAEC-AC49-8571-8830CFFE1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decision process (= path selection)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AD26-9989-BB46-B580-E405CDF365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Nexthop must be reachable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weight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Highest local preference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Prefer locally generated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Shortest AS path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Origin: prefer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MED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Prefer EBGP over IBGP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metric of IGP route that resolves indirect nexthop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Declare ECMP if multipath is enabled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external paths, prefer first received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router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cluster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Lowest neighbor address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96E99-A80F-1E48-93BD-8D79167025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3D936-4249-8F4F-939B-484AB5480D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DB3F3-7DD9-6A44-A46B-A6E7D6250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Intra-domain vs inter-domain routing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28F343-E6F5-9E46-BF4C-C8A7AB00ED68}"/>
              </a:ext>
            </a:extLst>
          </p:cNvPr>
          <p:cNvGrpSpPr/>
          <p:nvPr/>
        </p:nvGrpSpPr>
        <p:grpSpPr>
          <a:xfrm>
            <a:off x="2050777" y="1139996"/>
            <a:ext cx="7367307" cy="5134600"/>
            <a:chOff x="2484731" y="1391781"/>
            <a:chExt cx="6649718" cy="46344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99A522-7964-874A-AE66-C122711EC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40284" y="2413434"/>
              <a:ext cx="2871190" cy="177974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374235-B2AE-E141-8035-34F976610083}"/>
                </a:ext>
              </a:extLst>
            </p:cNvPr>
            <p:cNvSpPr/>
            <p:nvPr/>
          </p:nvSpPr>
          <p:spPr>
            <a:xfrm>
              <a:off x="2484731" y="332901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FBA685-2E28-8343-8AC6-DBB6E761B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6263259" y="1391781"/>
              <a:ext cx="2871190" cy="17797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0C4A5-75EE-BE41-B488-D2E72783B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5843076" y="4193174"/>
              <a:ext cx="2871190" cy="177974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EB8AC3-8551-3747-9298-50384663538B}"/>
                </a:ext>
              </a:extLst>
            </p:cNvPr>
            <p:cNvSpPr/>
            <p:nvPr/>
          </p:nvSpPr>
          <p:spPr>
            <a:xfrm>
              <a:off x="4774605" y="2846619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CD3CA3-8CE6-DE47-9DF3-D8BD9317DA42}"/>
                </a:ext>
              </a:extLst>
            </p:cNvPr>
            <p:cNvSpPr/>
            <p:nvPr/>
          </p:nvSpPr>
          <p:spPr>
            <a:xfrm>
              <a:off x="4972145" y="3785696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73FBAF-0BA5-A84E-A6C4-47517AE5357B}"/>
                </a:ext>
              </a:extLst>
            </p:cNvPr>
            <p:cNvSpPr/>
            <p:nvPr/>
          </p:nvSpPr>
          <p:spPr>
            <a:xfrm>
              <a:off x="6034916" y="464262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6B9AE6-28BB-4B43-BF28-739BC52E64FB}"/>
                </a:ext>
              </a:extLst>
            </p:cNvPr>
            <p:cNvSpPr/>
            <p:nvPr/>
          </p:nvSpPr>
          <p:spPr>
            <a:xfrm>
              <a:off x="6175370" y="2556898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2F0D20B-0AED-3642-A803-7564BD41D3B2}"/>
                </a:ext>
              </a:extLst>
            </p:cNvPr>
            <p:cNvSpPr/>
            <p:nvPr/>
          </p:nvSpPr>
          <p:spPr>
            <a:xfrm>
              <a:off x="8431331" y="1800673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7315D9-2C98-614B-8E45-09CD128862B5}"/>
                </a:ext>
              </a:extLst>
            </p:cNvPr>
            <p:cNvSpPr/>
            <p:nvPr/>
          </p:nvSpPr>
          <p:spPr>
            <a:xfrm>
              <a:off x="7971735" y="4639210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DF05BB-9678-6847-8783-6D05A970E8A1}"/>
                </a:ext>
              </a:extLst>
            </p:cNvPr>
            <p:cNvSpPr/>
            <p:nvPr/>
          </p:nvSpPr>
          <p:spPr>
            <a:xfrm>
              <a:off x="8257581" y="5494584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CB0657-A513-0847-BE52-DCA1C42CD7A5}"/>
                </a:ext>
              </a:extLst>
            </p:cNvPr>
            <p:cNvSpPr/>
            <p:nvPr/>
          </p:nvSpPr>
          <p:spPr>
            <a:xfrm>
              <a:off x="7120907" y="4737840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3877A6-4E20-2A4D-A468-BBDBEE996F2A}"/>
                </a:ext>
              </a:extLst>
            </p:cNvPr>
            <p:cNvSpPr/>
            <p:nvPr/>
          </p:nvSpPr>
          <p:spPr>
            <a:xfrm>
              <a:off x="7277778" y="1757311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B70765-A8DC-BF4B-995E-08418F22D0E6}"/>
                </a:ext>
              </a:extLst>
            </p:cNvPr>
            <p:cNvSpPr/>
            <p:nvPr/>
          </p:nvSpPr>
          <p:spPr>
            <a:xfrm>
              <a:off x="7590555" y="2814865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936868-480F-C445-B848-55D76D987062}"/>
                </a:ext>
              </a:extLst>
            </p:cNvPr>
            <p:cNvSpPr/>
            <p:nvPr/>
          </p:nvSpPr>
          <p:spPr>
            <a:xfrm>
              <a:off x="8649662" y="2714836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0F667B-9F0E-C142-8E15-DDC1ED8AAEBA}"/>
                </a:ext>
              </a:extLst>
            </p:cNvPr>
            <p:cNvSpPr/>
            <p:nvPr/>
          </p:nvSpPr>
          <p:spPr>
            <a:xfrm>
              <a:off x="6664222" y="5569577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71D222-A259-A64E-AFDE-190FB3D884AA}"/>
                </a:ext>
              </a:extLst>
            </p:cNvPr>
            <p:cNvSpPr/>
            <p:nvPr/>
          </p:nvSpPr>
          <p:spPr>
            <a:xfrm>
              <a:off x="3350955" y="2332484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7D8421-B45E-E048-89BC-DA8B2A80D709}"/>
                </a:ext>
              </a:extLst>
            </p:cNvPr>
            <p:cNvSpPr/>
            <p:nvPr/>
          </p:nvSpPr>
          <p:spPr>
            <a:xfrm>
              <a:off x="3853045" y="3147668"/>
              <a:ext cx="456685" cy="456685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AB87AF-CC2F-FA42-A99C-993E75040B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4127" y="3372690"/>
              <a:ext cx="1335843" cy="20074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BDF420-BD5E-6A46-85F4-FFC8BDA98845}"/>
                </a:ext>
              </a:extLst>
            </p:cNvPr>
            <p:cNvCxnSpPr>
              <a:cxnSpLocks/>
            </p:cNvCxnSpPr>
            <p:nvPr/>
          </p:nvCxnSpPr>
          <p:spPr>
            <a:xfrm>
              <a:off x="3579297" y="2599508"/>
              <a:ext cx="486007" cy="765174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BDF914D-59C1-D043-A4EF-D91CDDCCC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0709" y="3072777"/>
              <a:ext cx="878354" cy="291905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3CFE9D-B5BE-EF41-8446-76DE34EB18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6660" y="3402865"/>
              <a:ext cx="976600" cy="60656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67CC88-65D2-DF4C-9159-F81F94A2C1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2947" y="3074836"/>
              <a:ext cx="192460" cy="96836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954A036-141D-8C45-9881-93D170875F5C}"/>
                </a:ext>
              </a:extLst>
            </p:cNvPr>
            <p:cNvCxnSpPr>
              <a:cxnSpLocks/>
            </p:cNvCxnSpPr>
            <p:nvPr/>
          </p:nvCxnSpPr>
          <p:spPr>
            <a:xfrm>
              <a:off x="3573537" y="2588739"/>
              <a:ext cx="1416285" cy="51124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198A81-FA05-4545-92EB-8587DD6F4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594" y="2578600"/>
              <a:ext cx="862962" cy="99194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24F55B7-A078-554F-9CD4-48875A721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6290" y="2785241"/>
              <a:ext cx="1387422" cy="28753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022CDC1-241C-0146-8340-4E37F1CB09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93657" y="4043200"/>
              <a:ext cx="1019051" cy="82259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F85B11B-8F0E-7F47-BB31-9E1B85D81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958" y="2788232"/>
              <a:ext cx="123032" cy="2103744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D103C0-4753-594D-B9DF-24BBD25138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7959" y="4891977"/>
              <a:ext cx="1061291" cy="8183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EB9AA69-8CFA-5A4C-8DEA-47E86B1E81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3259" y="4865797"/>
              <a:ext cx="622485" cy="959165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711128-4E1F-1D49-BC58-CB1943F95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847" y="4973809"/>
              <a:ext cx="443403" cy="833488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EC32A7-9870-9040-9C53-B79FDE8D83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5847" y="5732389"/>
              <a:ext cx="1580076" cy="37981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CCB76D-A472-7443-89E1-99DDEDF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7349249" y="4973282"/>
              <a:ext cx="1136674" cy="759107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D36A4C-634A-0141-9F93-B4C053B89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967" y="4853996"/>
              <a:ext cx="864110" cy="11981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435BF83-DD0E-F942-B9C3-59F7D25F4E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06898" y="4865798"/>
              <a:ext cx="285889" cy="87339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2B6442B-6AD2-1C49-9A4C-E812B421C1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1680" y="3067678"/>
              <a:ext cx="349792" cy="179811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929BE55-E228-7740-BCAD-26CECEA00A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6120" y="1975484"/>
              <a:ext cx="330778" cy="1090033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E10E48E-6B45-FA4D-B828-610BB9B15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18897" y="2065033"/>
              <a:ext cx="849775" cy="99291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2B2A4F-998D-964F-83B1-DB04493BF9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11794" y="1991446"/>
              <a:ext cx="1112845" cy="77615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E0AD81A-83C9-7349-8503-116729A0488A}"/>
                </a:ext>
              </a:extLst>
            </p:cNvPr>
            <p:cNvCxnSpPr>
              <a:cxnSpLocks/>
            </p:cNvCxnSpPr>
            <p:nvPr/>
          </p:nvCxnSpPr>
          <p:spPr>
            <a:xfrm>
              <a:off x="7515119" y="1968012"/>
              <a:ext cx="1144555" cy="46869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DF1D454-26E1-844E-A202-16950E186398}"/>
                </a:ext>
              </a:extLst>
            </p:cNvPr>
            <p:cNvCxnSpPr>
              <a:cxnSpLocks/>
            </p:cNvCxnSpPr>
            <p:nvPr/>
          </p:nvCxnSpPr>
          <p:spPr>
            <a:xfrm>
              <a:off x="8659674" y="2055303"/>
              <a:ext cx="152415" cy="86185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CBA934-C6A3-E641-86F1-3D7DA187F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8896" y="2967311"/>
              <a:ext cx="1040435" cy="75896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5EC588-90BF-E743-A642-0A7BF146C3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0856" y="2808064"/>
              <a:ext cx="1426042" cy="235042"/>
            </a:xfrm>
            <a:prstGeom prst="line">
              <a:avLst/>
            </a:prstGeom>
            <a:ln w="254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itle 6">
            <a:extLst>
              <a:ext uri="{FF2B5EF4-FFF2-40B4-BE49-F238E27FC236}">
                <a16:creationId xmlns:a16="http://schemas.microsoft.com/office/drawing/2014/main" id="{5F6DE994-27DB-0949-8E18-54C74F750643}"/>
              </a:ext>
            </a:extLst>
          </p:cNvPr>
          <p:cNvSpPr txBox="1">
            <a:spLocks/>
          </p:cNvSpPr>
          <p:nvPr/>
        </p:nvSpPr>
        <p:spPr>
          <a:xfrm>
            <a:off x="3234205" y="3501930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OSPF</a:t>
            </a:r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id="{CF98243A-8724-0C4D-9B21-BBAA814EAC7A}"/>
              </a:ext>
            </a:extLst>
          </p:cNvPr>
          <p:cNvSpPr txBox="1">
            <a:spLocks/>
          </p:cNvSpPr>
          <p:nvPr/>
        </p:nvSpPr>
        <p:spPr>
          <a:xfrm>
            <a:off x="6905532" y="2118548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ISIS</a:t>
            </a:r>
          </a:p>
        </p:txBody>
      </p:sp>
      <p:sp>
        <p:nvSpPr>
          <p:cNvPr id="49" name="Title 6">
            <a:extLst>
              <a:ext uri="{FF2B5EF4-FFF2-40B4-BE49-F238E27FC236}">
                <a16:creationId xmlns:a16="http://schemas.microsoft.com/office/drawing/2014/main" id="{C1F162ED-2B4D-0943-95C7-0453C8075584}"/>
              </a:ext>
            </a:extLst>
          </p:cNvPr>
          <p:cNvSpPr txBox="1">
            <a:spLocks/>
          </p:cNvSpPr>
          <p:nvPr/>
        </p:nvSpPr>
        <p:spPr>
          <a:xfrm>
            <a:off x="7211198" y="5338512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ISIS</a:t>
            </a:r>
          </a:p>
        </p:txBody>
      </p:sp>
      <p:sp>
        <p:nvSpPr>
          <p:cNvPr id="50" name="Title 6">
            <a:extLst>
              <a:ext uri="{FF2B5EF4-FFF2-40B4-BE49-F238E27FC236}">
                <a16:creationId xmlns:a16="http://schemas.microsoft.com/office/drawing/2014/main" id="{27CACA82-BE84-8045-9CCC-05B9FC4D48C8}"/>
              </a:ext>
            </a:extLst>
          </p:cNvPr>
          <p:cNvSpPr txBox="1">
            <a:spLocks/>
          </p:cNvSpPr>
          <p:nvPr/>
        </p:nvSpPr>
        <p:spPr>
          <a:xfrm>
            <a:off x="5072133" y="2230365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51" name="Title 6">
            <a:extLst>
              <a:ext uri="{FF2B5EF4-FFF2-40B4-BE49-F238E27FC236}">
                <a16:creationId xmlns:a16="http://schemas.microsoft.com/office/drawing/2014/main" id="{CBC4A550-0256-B84C-AF2E-075A54C61BD9}"/>
              </a:ext>
            </a:extLst>
          </p:cNvPr>
          <p:cNvSpPr txBox="1">
            <a:spLocks/>
          </p:cNvSpPr>
          <p:nvPr/>
        </p:nvSpPr>
        <p:spPr>
          <a:xfrm>
            <a:off x="4774456" y="4443592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52" name="Title 6">
            <a:extLst>
              <a:ext uri="{FF2B5EF4-FFF2-40B4-BE49-F238E27FC236}">
                <a16:creationId xmlns:a16="http://schemas.microsoft.com/office/drawing/2014/main" id="{3CE5FEB9-E325-AC42-86D3-4CB0B9DFD2D5}"/>
              </a:ext>
            </a:extLst>
          </p:cNvPr>
          <p:cNvSpPr txBox="1">
            <a:spLocks/>
          </p:cNvSpPr>
          <p:nvPr/>
        </p:nvSpPr>
        <p:spPr>
          <a:xfrm>
            <a:off x="6345698" y="3345149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53" name="Title 6">
            <a:extLst>
              <a:ext uri="{FF2B5EF4-FFF2-40B4-BE49-F238E27FC236}">
                <a16:creationId xmlns:a16="http://schemas.microsoft.com/office/drawing/2014/main" id="{DEBEABED-FB9F-224F-B5FB-700CD6C9A2A9}"/>
              </a:ext>
            </a:extLst>
          </p:cNvPr>
          <p:cNvSpPr txBox="1">
            <a:spLocks/>
          </p:cNvSpPr>
          <p:nvPr/>
        </p:nvSpPr>
        <p:spPr>
          <a:xfrm>
            <a:off x="8094610" y="3359850"/>
            <a:ext cx="1614868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BGP</a:t>
            </a:r>
          </a:p>
        </p:txBody>
      </p: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F5542A74-6CFD-CD4B-9274-F731864CB10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B2211BC-3DC1-A948-9E3A-2C6FA2D39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4771DC60-2249-0543-BE5C-74EEAB50EB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95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57CC-488D-7A4C-8AE4-CB8D5596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BGP route (Juniper)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160B1-F39E-9443-96A6-42893E372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E830-3202-D54C-9DCD-647B1845F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62FD2-1F0D-F04C-8582-286DBCCE6E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AFCB5-C4B0-3942-8D52-050C43B525C9}"/>
              </a:ext>
            </a:extLst>
          </p:cNvPr>
          <p:cNvSpPr txBox="1"/>
          <p:nvPr/>
        </p:nvSpPr>
        <p:spPr>
          <a:xfrm>
            <a:off x="409072" y="1319312"/>
            <a:ext cx="11514703" cy="482545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user@R4&gt; show route 100.100.1.0 detail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inet.0: 20 destinations, 24 routes (20 active, 0 </a:t>
            </a:r>
            <a:r>
              <a:rPr lang="en-US" sz="16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holddown</a:t>
            </a:r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 hidden)</a:t>
            </a:r>
          </a:p>
          <a:p>
            <a:endParaRPr lang="en-US" sz="16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100.100.1.0/24 (2 entries, 1 announced)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*BGP    Preference: 170/-201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Source: 10.0.0.2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Next hop: 10.1.24.1 via so-0/0/3.0, selected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Protocol next hop: 10.0.0.2 Indirect next hop: 8644000 277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State: &lt;Active Int Ext&gt;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Local AS: 65002 Peer AS: 65002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Age: 2:22:34    Metric: 5       Metric2: 10 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Task: BGP_65002.10.0.0.2+179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Announcement bits (3): 0-KRT 3-BGP.0.0.0.0+179 4-Resolve inet.0 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AS path: 65001 I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600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Localpref</a:t>
            </a:r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200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Router ID: 10.0.0.2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BGP    Preference: 170/-101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Source: 10.1.45.2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[...]</a:t>
            </a:r>
          </a:p>
        </p:txBody>
      </p:sp>
    </p:spTree>
    <p:extLst>
      <p:ext uri="{BB962C8B-B14F-4D97-AF65-F5344CB8AC3E}">
        <p14:creationId xmlns:p14="http://schemas.microsoft.com/office/powerpoint/2010/main" val="935568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58D2-92D4-7341-8696-F1B04F357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BGP policies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6AA7E-F6A9-CF42-813D-DD85AAB3C2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C486-80CA-6A43-B7EE-DCB7684A0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CF90-06DE-8B41-BDF8-495D5F97527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B59A63-5408-374D-B33C-70CB003E0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Policy is </a:t>
            </a:r>
            <a:r>
              <a:rPr lang="en-US" i="1" dirty="0"/>
              <a:t>the</a:t>
            </a:r>
            <a:r>
              <a:rPr lang="en-US" dirty="0"/>
              <a:t> central concept in BGP</a:t>
            </a:r>
          </a:p>
          <a:p>
            <a:pPr lvl="1"/>
            <a:r>
              <a:rPr lang="en-US" dirty="0"/>
              <a:t>It allows BGP to implement reflect business rules (money is involved)</a:t>
            </a:r>
          </a:p>
          <a:p>
            <a:pPr lvl="1"/>
            <a:r>
              <a:rPr lang="en-US" dirty="0"/>
              <a:t>BGP policy is </a:t>
            </a:r>
            <a:r>
              <a:rPr lang="en-US" i="1" dirty="0"/>
              <a:t>much </a:t>
            </a:r>
            <a:r>
              <a:rPr lang="en-US" dirty="0"/>
              <a:t>richer than policy in any other routing protocol</a:t>
            </a:r>
          </a:p>
          <a:p>
            <a:r>
              <a:rPr lang="en-US" dirty="0"/>
              <a:t>Policy rules describe:</a:t>
            </a:r>
          </a:p>
          <a:p>
            <a:pPr lvl="1"/>
            <a:r>
              <a:rPr lang="en-US" dirty="0"/>
              <a:t>Which routes should be accepted from a BGP neighbor</a:t>
            </a:r>
          </a:p>
          <a:p>
            <a:pPr lvl="1"/>
            <a:r>
              <a:rPr lang="en-US" dirty="0"/>
              <a:t>Which routes should be advertised to a BGP neighbor</a:t>
            </a:r>
          </a:p>
          <a:p>
            <a:pPr lvl="1"/>
            <a:r>
              <a:rPr lang="en-US" dirty="0"/>
              <a:t>How the attributes of accepted and advertised routes should be modified</a:t>
            </a:r>
          </a:p>
          <a:p>
            <a:r>
              <a:rPr lang="en-US" dirty="0"/>
              <a:t>It explains why BGP is a “path vector” protocol</a:t>
            </a:r>
          </a:p>
          <a:p>
            <a:r>
              <a:rPr lang="en-US" dirty="0"/>
              <a:t>Each router vendor has its own policy language</a:t>
            </a:r>
          </a:p>
        </p:txBody>
      </p:sp>
    </p:spTree>
    <p:extLst>
      <p:ext uri="{BB962C8B-B14F-4D97-AF65-F5344CB8AC3E}">
        <p14:creationId xmlns:p14="http://schemas.microsoft.com/office/powerpoint/2010/main" val="51584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6">
            <a:extLst>
              <a:ext uri="{FF2B5EF4-FFF2-40B4-BE49-F238E27FC236}">
                <a16:creationId xmlns:a16="http://schemas.microsoft.com/office/drawing/2014/main" id="{3F92E15D-D54E-FE45-BDBD-1DA3C1579AF8}"/>
              </a:ext>
            </a:extLst>
          </p:cNvPr>
          <p:cNvSpPr txBox="1">
            <a:spLocks/>
          </p:cNvSpPr>
          <p:nvPr/>
        </p:nvSpPr>
        <p:spPr>
          <a:xfrm>
            <a:off x="5959439" y="3336130"/>
            <a:ext cx="2338901" cy="13307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RIB-Out</a:t>
            </a:r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93D9DD03-1BA3-4548-816A-2E3184FD2252}"/>
              </a:ext>
            </a:extLst>
          </p:cNvPr>
          <p:cNvSpPr txBox="1">
            <a:spLocks/>
          </p:cNvSpPr>
          <p:nvPr/>
        </p:nvSpPr>
        <p:spPr>
          <a:xfrm>
            <a:off x="8884590" y="3336130"/>
            <a:ext cx="2338901" cy="3162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RIB-Out</a:t>
            </a:r>
          </a:p>
        </p:txBody>
      </p:sp>
      <p:sp>
        <p:nvSpPr>
          <p:cNvPr id="37" name="Title 6">
            <a:extLst>
              <a:ext uri="{FF2B5EF4-FFF2-40B4-BE49-F238E27FC236}">
                <a16:creationId xmlns:a16="http://schemas.microsoft.com/office/drawing/2014/main" id="{FD4925EF-B196-2D4B-BA3D-C03B5E2D69AA}"/>
              </a:ext>
            </a:extLst>
          </p:cNvPr>
          <p:cNvSpPr txBox="1">
            <a:spLocks/>
          </p:cNvSpPr>
          <p:nvPr/>
        </p:nvSpPr>
        <p:spPr>
          <a:xfrm>
            <a:off x="1329788" y="3329645"/>
            <a:ext cx="4212029" cy="31622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RIB-In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RIB-In, RIB-Local, RIB-Out, FIB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9CABA-1275-014E-989D-E3DFF6680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67937" y="1224720"/>
            <a:ext cx="1335060" cy="827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A2938-D5B6-CA41-9907-378E58D66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67937" y="2237525"/>
            <a:ext cx="1335060" cy="827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63524-83D1-204E-B462-4D3E818B2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975004" y="1723160"/>
            <a:ext cx="1335060" cy="8275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9C1ED-E4D7-6B45-9125-4ECD6599387B}"/>
              </a:ext>
            </a:extLst>
          </p:cNvPr>
          <p:cNvCxnSpPr>
            <a:cxnSpLocks/>
          </p:cNvCxnSpPr>
          <p:nvPr/>
        </p:nvCxnSpPr>
        <p:spPr>
          <a:xfrm flipH="1" flipV="1">
            <a:off x="1752196" y="1860454"/>
            <a:ext cx="289169" cy="375139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C58698-7366-DF4B-A82C-08B67BE75B39}"/>
              </a:ext>
            </a:extLst>
          </p:cNvPr>
          <p:cNvCxnSpPr>
            <a:cxnSpLocks/>
          </p:cNvCxnSpPr>
          <p:nvPr/>
        </p:nvCxnSpPr>
        <p:spPr>
          <a:xfrm flipV="1">
            <a:off x="1619334" y="2235593"/>
            <a:ext cx="429847" cy="312616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D91551-A1B0-C344-83FE-C1D183788637}"/>
              </a:ext>
            </a:extLst>
          </p:cNvPr>
          <p:cNvCxnSpPr>
            <a:cxnSpLocks/>
          </p:cNvCxnSpPr>
          <p:nvPr/>
        </p:nvCxnSpPr>
        <p:spPr>
          <a:xfrm flipH="1">
            <a:off x="2064811" y="2243408"/>
            <a:ext cx="1187939" cy="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C468C7E-2EAB-D54A-A260-D51F8DDEA773}"/>
              </a:ext>
            </a:extLst>
          </p:cNvPr>
          <p:cNvSpPr/>
          <p:nvPr/>
        </p:nvSpPr>
        <p:spPr>
          <a:xfrm>
            <a:off x="1608157" y="1723160"/>
            <a:ext cx="280844" cy="28084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CC88FA-A870-3B44-A2CD-797D5E31B8DB}"/>
              </a:ext>
            </a:extLst>
          </p:cNvPr>
          <p:cNvSpPr/>
          <p:nvPr/>
        </p:nvSpPr>
        <p:spPr>
          <a:xfrm>
            <a:off x="1924204" y="2097103"/>
            <a:ext cx="280844" cy="280844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001C73-BED6-F947-A1BA-B31A166B6A41}"/>
              </a:ext>
            </a:extLst>
          </p:cNvPr>
          <p:cNvSpPr/>
          <p:nvPr/>
        </p:nvSpPr>
        <p:spPr>
          <a:xfrm>
            <a:off x="1467735" y="2410288"/>
            <a:ext cx="280844" cy="28084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E1D1D7-6CB5-2948-9248-687592CCF925}"/>
              </a:ext>
            </a:extLst>
          </p:cNvPr>
          <p:cNvSpPr/>
          <p:nvPr/>
        </p:nvSpPr>
        <p:spPr>
          <a:xfrm>
            <a:off x="3115223" y="2091220"/>
            <a:ext cx="280844" cy="28084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083AA567-1C21-2640-A9DB-CE4FA28C1D79}"/>
              </a:ext>
            </a:extLst>
          </p:cNvPr>
          <p:cNvSpPr txBox="1">
            <a:spLocks/>
          </p:cNvSpPr>
          <p:nvPr/>
        </p:nvSpPr>
        <p:spPr>
          <a:xfrm>
            <a:off x="1546332" y="3729375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A</a:t>
            </a:r>
            <a:br>
              <a:rPr lang="en-US" sz="1400" dirty="0"/>
            </a:br>
            <a:r>
              <a:rPr lang="en-US" sz="1100" dirty="0"/>
              <a:t>before inbound policy</a:t>
            </a:r>
            <a:endParaRPr lang="en-US" sz="14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08B94CB-6995-E548-A9D9-89FE5704D528}"/>
              </a:ext>
            </a:extLst>
          </p:cNvPr>
          <p:cNvSpPr txBox="1">
            <a:spLocks/>
          </p:cNvSpPr>
          <p:nvPr/>
        </p:nvSpPr>
        <p:spPr>
          <a:xfrm>
            <a:off x="3760889" y="3729375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A</a:t>
            </a:r>
            <a:br>
              <a:rPr lang="en-US" sz="1400" dirty="0"/>
            </a:br>
            <a:r>
              <a:rPr lang="en-US" sz="1100" dirty="0"/>
              <a:t>after inbound policy</a:t>
            </a:r>
            <a:endParaRPr lang="en-US" sz="1400" dirty="0"/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id="{6ECDCDDF-B074-8449-AAE1-062E79A20141}"/>
              </a:ext>
            </a:extLst>
          </p:cNvPr>
          <p:cNvSpPr txBox="1">
            <a:spLocks/>
          </p:cNvSpPr>
          <p:nvPr/>
        </p:nvSpPr>
        <p:spPr>
          <a:xfrm>
            <a:off x="9117477" y="3729375"/>
            <a:ext cx="1928036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to A</a:t>
            </a:r>
            <a:br>
              <a:rPr lang="en-US" sz="1400" dirty="0"/>
            </a:br>
            <a:r>
              <a:rPr lang="en-US" sz="1100" dirty="0"/>
              <a:t>after outbound policy</a:t>
            </a:r>
            <a:endParaRPr lang="en-US" sz="1400" dirty="0"/>
          </a:p>
        </p:txBody>
      </p:sp>
      <p:sp>
        <p:nvSpPr>
          <p:cNvPr id="30" name="Title 6">
            <a:extLst>
              <a:ext uri="{FF2B5EF4-FFF2-40B4-BE49-F238E27FC236}">
                <a16:creationId xmlns:a16="http://schemas.microsoft.com/office/drawing/2014/main" id="{1E955673-56CD-8F4E-9F77-F75AF8F4C7FD}"/>
              </a:ext>
            </a:extLst>
          </p:cNvPr>
          <p:cNvSpPr txBox="1">
            <a:spLocks/>
          </p:cNvSpPr>
          <p:nvPr/>
        </p:nvSpPr>
        <p:spPr>
          <a:xfrm>
            <a:off x="6260827" y="3729375"/>
            <a:ext cx="1736127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Best  Routes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before outbound policy</a:t>
            </a:r>
            <a:endParaRPr lang="en-US" sz="1400" dirty="0"/>
          </a:p>
        </p:txBody>
      </p:sp>
      <p:sp>
        <p:nvSpPr>
          <p:cNvPr id="31" name="Title 6">
            <a:extLst>
              <a:ext uri="{FF2B5EF4-FFF2-40B4-BE49-F238E27FC236}">
                <a16:creationId xmlns:a16="http://schemas.microsoft.com/office/drawing/2014/main" id="{CDBFF764-781C-7646-B85E-20281B7CE9B6}"/>
              </a:ext>
            </a:extLst>
          </p:cNvPr>
          <p:cNvSpPr txBox="1">
            <a:spLocks/>
          </p:cNvSpPr>
          <p:nvPr/>
        </p:nvSpPr>
        <p:spPr>
          <a:xfrm>
            <a:off x="1546332" y="4666929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B</a:t>
            </a:r>
            <a:br>
              <a:rPr lang="en-US" sz="1400" dirty="0"/>
            </a:br>
            <a:r>
              <a:rPr lang="en-US" sz="1100" dirty="0"/>
              <a:t>before inbound policy</a:t>
            </a:r>
            <a:endParaRPr lang="en-US" sz="1400" dirty="0"/>
          </a:p>
        </p:txBody>
      </p:sp>
      <p:sp>
        <p:nvSpPr>
          <p:cNvPr id="32" name="Title 6">
            <a:extLst>
              <a:ext uri="{FF2B5EF4-FFF2-40B4-BE49-F238E27FC236}">
                <a16:creationId xmlns:a16="http://schemas.microsoft.com/office/drawing/2014/main" id="{E0934602-E005-264F-BC9C-F9CE7B3414FE}"/>
              </a:ext>
            </a:extLst>
          </p:cNvPr>
          <p:cNvSpPr txBox="1">
            <a:spLocks/>
          </p:cNvSpPr>
          <p:nvPr/>
        </p:nvSpPr>
        <p:spPr>
          <a:xfrm>
            <a:off x="3760889" y="4666929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B</a:t>
            </a:r>
            <a:br>
              <a:rPr lang="en-US" sz="1400" dirty="0"/>
            </a:br>
            <a:r>
              <a:rPr lang="en-US" sz="1100" dirty="0"/>
              <a:t>after inbound policy</a:t>
            </a:r>
            <a:endParaRPr lang="en-US" sz="1400" dirty="0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6D6718C4-1332-9F47-9395-C3C4BAE81A24}"/>
              </a:ext>
            </a:extLst>
          </p:cNvPr>
          <p:cNvSpPr txBox="1">
            <a:spLocks/>
          </p:cNvSpPr>
          <p:nvPr/>
        </p:nvSpPr>
        <p:spPr>
          <a:xfrm>
            <a:off x="9117477" y="4666929"/>
            <a:ext cx="1928036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to B</a:t>
            </a:r>
            <a:br>
              <a:rPr lang="en-US" sz="1400" dirty="0"/>
            </a:br>
            <a:r>
              <a:rPr lang="en-US" sz="1100" dirty="0"/>
              <a:t>after outbound policy</a:t>
            </a:r>
            <a:endParaRPr lang="en-US" sz="1400" dirty="0"/>
          </a:p>
        </p:txBody>
      </p:sp>
      <p:sp>
        <p:nvSpPr>
          <p:cNvPr id="34" name="Title 6">
            <a:extLst>
              <a:ext uri="{FF2B5EF4-FFF2-40B4-BE49-F238E27FC236}">
                <a16:creationId xmlns:a16="http://schemas.microsoft.com/office/drawing/2014/main" id="{805E3A6E-0F10-E442-B72F-241042E39A0C}"/>
              </a:ext>
            </a:extLst>
          </p:cNvPr>
          <p:cNvSpPr txBox="1">
            <a:spLocks/>
          </p:cNvSpPr>
          <p:nvPr/>
        </p:nvSpPr>
        <p:spPr>
          <a:xfrm>
            <a:off x="1546332" y="5577136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C</a:t>
            </a:r>
            <a:br>
              <a:rPr lang="en-US" sz="1400" dirty="0"/>
            </a:br>
            <a:r>
              <a:rPr lang="en-US" sz="1100" dirty="0"/>
              <a:t>before inbound policy</a:t>
            </a:r>
            <a:endParaRPr lang="en-US" sz="1400" dirty="0"/>
          </a:p>
        </p:txBody>
      </p:sp>
      <p:sp>
        <p:nvSpPr>
          <p:cNvPr id="35" name="Title 6">
            <a:extLst>
              <a:ext uri="{FF2B5EF4-FFF2-40B4-BE49-F238E27FC236}">
                <a16:creationId xmlns:a16="http://schemas.microsoft.com/office/drawing/2014/main" id="{8D158963-0189-A74D-A6C4-790714199434}"/>
              </a:ext>
            </a:extLst>
          </p:cNvPr>
          <p:cNvSpPr txBox="1">
            <a:spLocks/>
          </p:cNvSpPr>
          <p:nvPr/>
        </p:nvSpPr>
        <p:spPr>
          <a:xfrm>
            <a:off x="3760889" y="5577136"/>
            <a:ext cx="1588152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from C</a:t>
            </a:r>
            <a:br>
              <a:rPr lang="en-US" sz="1400" dirty="0"/>
            </a:br>
            <a:r>
              <a:rPr lang="en-US" sz="1100" dirty="0"/>
              <a:t>after inbound policy</a:t>
            </a:r>
            <a:endParaRPr lang="en-US" sz="1400" dirty="0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2BE9C6B0-533E-3648-A379-C37589AE7069}"/>
              </a:ext>
            </a:extLst>
          </p:cNvPr>
          <p:cNvSpPr txBox="1">
            <a:spLocks/>
          </p:cNvSpPr>
          <p:nvPr/>
        </p:nvSpPr>
        <p:spPr>
          <a:xfrm>
            <a:off x="9117477" y="5577136"/>
            <a:ext cx="1928036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Routes to C</a:t>
            </a:r>
            <a:br>
              <a:rPr lang="en-US" sz="1400" dirty="0"/>
            </a:br>
            <a:r>
              <a:rPr lang="en-US" sz="1100" dirty="0"/>
              <a:t>after outbound policy</a:t>
            </a:r>
            <a:endParaRPr lang="en-US" sz="1400" dirty="0"/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DCD7DD3F-4350-2841-9A6B-36E3791F958B}"/>
              </a:ext>
            </a:extLst>
          </p:cNvPr>
          <p:cNvSpPr txBox="1">
            <a:spLocks/>
          </p:cNvSpPr>
          <p:nvPr/>
        </p:nvSpPr>
        <p:spPr>
          <a:xfrm>
            <a:off x="5979494" y="4895241"/>
            <a:ext cx="2338901" cy="1596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FIB</a:t>
            </a:r>
          </a:p>
        </p:txBody>
      </p:sp>
      <p:sp>
        <p:nvSpPr>
          <p:cNvPr id="41" name="Title 6">
            <a:extLst>
              <a:ext uri="{FF2B5EF4-FFF2-40B4-BE49-F238E27FC236}">
                <a16:creationId xmlns:a16="http://schemas.microsoft.com/office/drawing/2014/main" id="{50943277-01EF-384B-9D9A-B61F2A00F09F}"/>
              </a:ext>
            </a:extLst>
          </p:cNvPr>
          <p:cNvSpPr txBox="1">
            <a:spLocks/>
          </p:cNvSpPr>
          <p:nvPr/>
        </p:nvSpPr>
        <p:spPr>
          <a:xfrm>
            <a:off x="6260827" y="5369112"/>
            <a:ext cx="1736127" cy="648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/>
              <a:t>Best routes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across all protocols</a:t>
            </a:r>
            <a:endParaRPr lang="en-US" sz="13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2B8F11-1F47-7846-ABFF-7FD38FDD2BC9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134484" y="4053827"/>
            <a:ext cx="62640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6FB58B-CB77-AD45-AAB0-44067506ADB9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3134484" y="4991381"/>
            <a:ext cx="62640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6EC7170-2AE9-A54E-A319-6081925A3650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3134484" y="5901588"/>
            <a:ext cx="62640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6F4D317-27F1-D64D-AF8F-27E429E9D5A0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>
            <a:off x="5349041" y="4053827"/>
            <a:ext cx="911786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59D35A6-030D-F34B-AE49-C1BCD5F55C50}"/>
              </a:ext>
            </a:extLst>
          </p:cNvPr>
          <p:cNvCxnSpPr>
            <a:cxnSpLocks/>
            <a:stCxn id="30" idx="1"/>
            <a:endCxn id="32" idx="3"/>
          </p:cNvCxnSpPr>
          <p:nvPr/>
        </p:nvCxnSpPr>
        <p:spPr>
          <a:xfrm flipH="1">
            <a:off x="5349041" y="4053827"/>
            <a:ext cx="911786" cy="937554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EF7272-3EC6-7B41-BFF0-F49C0CECA3E8}"/>
              </a:ext>
            </a:extLst>
          </p:cNvPr>
          <p:cNvCxnSpPr>
            <a:cxnSpLocks/>
            <a:stCxn id="30" idx="1"/>
            <a:endCxn id="35" idx="3"/>
          </p:cNvCxnSpPr>
          <p:nvPr/>
        </p:nvCxnSpPr>
        <p:spPr>
          <a:xfrm flipH="1">
            <a:off x="5349041" y="4053827"/>
            <a:ext cx="911786" cy="1847761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8148F3-7806-2E45-B37F-157337DDF4DF}"/>
              </a:ext>
            </a:extLst>
          </p:cNvPr>
          <p:cNvCxnSpPr>
            <a:cxnSpLocks/>
            <a:stCxn id="41" idx="0"/>
            <a:endCxn id="30" idx="2"/>
          </p:cNvCxnSpPr>
          <p:nvPr/>
        </p:nvCxnSpPr>
        <p:spPr>
          <a:xfrm flipV="1">
            <a:off x="7128891" y="4378279"/>
            <a:ext cx="0" cy="990833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C31A8D6-956A-AC44-AA56-AC90ECE74465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>
            <a:off x="7996954" y="4053827"/>
            <a:ext cx="1120523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231643E-E9B0-364F-94E4-DE1FA0EA6CE7}"/>
              </a:ext>
            </a:extLst>
          </p:cNvPr>
          <p:cNvCxnSpPr>
            <a:cxnSpLocks/>
            <a:stCxn id="33" idx="1"/>
            <a:endCxn id="30" idx="3"/>
          </p:cNvCxnSpPr>
          <p:nvPr/>
        </p:nvCxnSpPr>
        <p:spPr>
          <a:xfrm flipH="1" flipV="1">
            <a:off x="7996954" y="4053827"/>
            <a:ext cx="1120523" cy="937554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127E1C6-5020-D94C-88CC-230E0A07C745}"/>
              </a:ext>
            </a:extLst>
          </p:cNvPr>
          <p:cNvCxnSpPr>
            <a:cxnSpLocks/>
            <a:stCxn id="36" idx="1"/>
            <a:endCxn id="30" idx="3"/>
          </p:cNvCxnSpPr>
          <p:nvPr/>
        </p:nvCxnSpPr>
        <p:spPr>
          <a:xfrm flipH="1" flipV="1">
            <a:off x="7996954" y="4053827"/>
            <a:ext cx="1120523" cy="1847761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61149FB-9AAA-774C-96F9-E81C6691830D}"/>
              </a:ext>
            </a:extLst>
          </p:cNvPr>
          <p:cNvCxnSpPr>
            <a:cxnSpLocks/>
          </p:cNvCxnSpPr>
          <p:nvPr/>
        </p:nvCxnSpPr>
        <p:spPr>
          <a:xfrm flipH="1">
            <a:off x="11045513" y="4067501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43C440-828D-C84D-AEB9-7770CAD2FED1}"/>
              </a:ext>
            </a:extLst>
          </p:cNvPr>
          <p:cNvCxnSpPr>
            <a:cxnSpLocks/>
          </p:cNvCxnSpPr>
          <p:nvPr/>
        </p:nvCxnSpPr>
        <p:spPr>
          <a:xfrm flipH="1">
            <a:off x="11045513" y="5020762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65054B-B560-EC41-B272-68427D42A3E6}"/>
              </a:ext>
            </a:extLst>
          </p:cNvPr>
          <p:cNvCxnSpPr>
            <a:cxnSpLocks/>
          </p:cNvCxnSpPr>
          <p:nvPr/>
        </p:nvCxnSpPr>
        <p:spPr>
          <a:xfrm flipH="1">
            <a:off x="11045513" y="5900377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9C98D0-56E4-764C-A18B-2666DCAAD533}"/>
              </a:ext>
            </a:extLst>
          </p:cNvPr>
          <p:cNvCxnSpPr>
            <a:cxnSpLocks/>
          </p:cNvCxnSpPr>
          <p:nvPr/>
        </p:nvCxnSpPr>
        <p:spPr>
          <a:xfrm flipH="1">
            <a:off x="1135467" y="4067501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993528-2AB0-B948-A454-1249CC6AB8E8}"/>
              </a:ext>
            </a:extLst>
          </p:cNvPr>
          <p:cNvCxnSpPr>
            <a:cxnSpLocks/>
          </p:cNvCxnSpPr>
          <p:nvPr/>
        </p:nvCxnSpPr>
        <p:spPr>
          <a:xfrm flipH="1">
            <a:off x="1135467" y="5020762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BD99A2-A763-BE40-8AEC-7A92E7DCCF94}"/>
              </a:ext>
            </a:extLst>
          </p:cNvPr>
          <p:cNvCxnSpPr>
            <a:cxnSpLocks/>
          </p:cNvCxnSpPr>
          <p:nvPr/>
        </p:nvCxnSpPr>
        <p:spPr>
          <a:xfrm flipH="1">
            <a:off x="1135467" y="5900377"/>
            <a:ext cx="410865" cy="0"/>
          </a:xfrm>
          <a:prstGeom prst="lin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head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5" name="Title 6">
            <a:extLst>
              <a:ext uri="{FF2B5EF4-FFF2-40B4-BE49-F238E27FC236}">
                <a16:creationId xmlns:a16="http://schemas.microsoft.com/office/drawing/2014/main" id="{01E1FD16-C153-8347-ABA7-FD5167FF756B}"/>
              </a:ext>
            </a:extLst>
          </p:cNvPr>
          <p:cNvSpPr txBox="1">
            <a:spLocks/>
          </p:cNvSpPr>
          <p:nvPr/>
        </p:nvSpPr>
        <p:spPr>
          <a:xfrm rot="16200000">
            <a:off x="2660750" y="3081803"/>
            <a:ext cx="1573870" cy="280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dirty="0"/>
              <a:t>Inbound policy</a:t>
            </a:r>
          </a:p>
        </p:txBody>
      </p:sp>
      <p:sp>
        <p:nvSpPr>
          <p:cNvPr id="86" name="Title 6">
            <a:extLst>
              <a:ext uri="{FF2B5EF4-FFF2-40B4-BE49-F238E27FC236}">
                <a16:creationId xmlns:a16="http://schemas.microsoft.com/office/drawing/2014/main" id="{06658BBF-2A15-D64B-B401-381CD4770AAA}"/>
              </a:ext>
            </a:extLst>
          </p:cNvPr>
          <p:cNvSpPr txBox="1">
            <a:spLocks/>
          </p:cNvSpPr>
          <p:nvPr/>
        </p:nvSpPr>
        <p:spPr>
          <a:xfrm rot="16200000">
            <a:off x="4963693" y="3125441"/>
            <a:ext cx="1573870" cy="280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dirty="0"/>
              <a:t>Best path selection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8A2E15B-8FC9-F94E-8F70-873DBFB6004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72F987-0C5D-BC45-9F31-CF0FC96F2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A84DBAF-E4FB-BB49-8EA4-9375F327D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64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57CC-488D-7A4C-8AE4-CB8D5596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policy (Cisco)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160B1-F39E-9443-96A6-42893E372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E830-3202-D54C-9DCD-647B1845F2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62FD2-1F0D-F04C-8582-286DBCCE6E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AFCB5-C4B0-3942-8D52-050C43B525C9}"/>
              </a:ext>
            </a:extLst>
          </p:cNvPr>
          <p:cNvSpPr txBox="1"/>
          <p:nvPr/>
        </p:nvSpPr>
        <p:spPr>
          <a:xfrm>
            <a:off x="409072" y="1319312"/>
            <a:ext cx="11514703" cy="482545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router </a:t>
            </a:r>
            <a:r>
              <a:rPr lang="en-US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bgp</a:t>
            </a:r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130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network 121.10.0.0 mask 255.255.224.0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neighbor 120.1.5.1 remote-as 120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neighbor 120.1.5.1 prefix-list aggregate out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neighbor 120.1.5.1 route-map </a:t>
            </a:r>
            <a:r>
              <a:rPr lang="en-US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routerD</a:t>
            </a:r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-out out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neighbor 120.1.5.1 prefix-list default in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neighbor 120.1.5.1 route-map </a:t>
            </a:r>
            <a:r>
              <a:rPr lang="en-US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routerD</a:t>
            </a:r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 in 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 prefix-list aggregate permit 121.10.0.0/19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 prefix-list default permit 0.0.0.0/0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route-map </a:t>
            </a:r>
            <a:r>
              <a:rPr lang="en-US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routerD</a:t>
            </a:r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-out permit 10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set as-path prepend 130 130 130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route-map </a:t>
            </a:r>
            <a:r>
              <a:rPr lang="en-US" dirty="0" err="1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routerD</a:t>
            </a:r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 permit 10</a:t>
            </a:r>
          </a:p>
          <a:p>
            <a:r>
              <a:rPr lang="en-US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set local-preference 80</a:t>
            </a:r>
          </a:p>
        </p:txBody>
      </p:sp>
    </p:spTree>
    <p:extLst>
      <p:ext uri="{BB962C8B-B14F-4D97-AF65-F5344CB8AC3E}">
        <p14:creationId xmlns:p14="http://schemas.microsoft.com/office/powerpoint/2010/main" val="261711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A961CE3-C6B0-EA40-B3A6-CC234AC31137}"/>
              </a:ext>
            </a:extLst>
          </p:cNvPr>
          <p:cNvGrpSpPr/>
          <p:nvPr/>
        </p:nvGrpSpPr>
        <p:grpSpPr>
          <a:xfrm>
            <a:off x="6371012" y="1444732"/>
            <a:ext cx="2560663" cy="1587255"/>
            <a:chOff x="2634551" y="1483033"/>
            <a:chExt cx="2560663" cy="158725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83E7DF2-057B-4641-AB33-8C0F8AFDD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63" name="Title 6">
              <a:extLst>
                <a:ext uri="{FF2B5EF4-FFF2-40B4-BE49-F238E27FC236}">
                  <a16:creationId xmlns:a16="http://schemas.microsoft.com/office/drawing/2014/main" id="{518CF956-45F6-4C45-B5BD-F1B6637A093E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Tier-1</a:t>
              </a:r>
            </a:p>
            <a:p>
              <a:pPr algn="ctr"/>
              <a:r>
                <a:rPr lang="en-US" sz="2000" dirty="0"/>
                <a:t>Provider</a:t>
              </a:r>
            </a:p>
            <a:p>
              <a:pPr algn="ctr"/>
              <a:r>
                <a:rPr lang="en-US" sz="2000" dirty="0"/>
                <a:t>AS 200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AD46AA-BC2B-4544-8326-CA7F33B346A9}"/>
              </a:ext>
            </a:extLst>
          </p:cNvPr>
          <p:cNvGrpSpPr/>
          <p:nvPr/>
        </p:nvGrpSpPr>
        <p:grpSpPr>
          <a:xfrm>
            <a:off x="832385" y="3583104"/>
            <a:ext cx="1541798" cy="955700"/>
            <a:chOff x="7375532" y="3285702"/>
            <a:chExt cx="1623182" cy="100614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3D56279-E72E-BE4C-B730-25AEED4F6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19314" b="18699"/>
            <a:stretch/>
          </p:blipFill>
          <p:spPr>
            <a:xfrm>
              <a:off x="7375532" y="3285702"/>
              <a:ext cx="1623182" cy="1006147"/>
            </a:xfrm>
            <a:prstGeom prst="rect">
              <a:avLst/>
            </a:prstGeom>
          </p:spPr>
        </p:pic>
        <p:sp>
          <p:nvSpPr>
            <p:cNvPr id="35" name="Title 6">
              <a:extLst>
                <a:ext uri="{FF2B5EF4-FFF2-40B4-BE49-F238E27FC236}">
                  <a16:creationId xmlns:a16="http://schemas.microsoft.com/office/drawing/2014/main" id="{09031FF1-1603-034C-9FDF-1667EC8BF0DC}"/>
                </a:ext>
              </a:extLst>
            </p:cNvPr>
            <p:cNvSpPr txBox="1">
              <a:spLocks/>
            </p:cNvSpPr>
            <p:nvPr/>
          </p:nvSpPr>
          <p:spPr>
            <a:xfrm>
              <a:off x="7541271" y="3493370"/>
              <a:ext cx="1291701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 ISP</a:t>
              </a:r>
            </a:p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AS 300</a:t>
              </a:r>
            </a:p>
          </p:txBody>
        </p:sp>
      </p:grpSp>
      <p:sp>
        <p:nvSpPr>
          <p:cNvPr id="41" name="Title 6">
            <a:extLst>
              <a:ext uri="{FF2B5EF4-FFF2-40B4-BE49-F238E27FC236}">
                <a16:creationId xmlns:a16="http://schemas.microsoft.com/office/drawing/2014/main" id="{ACF11DFF-C328-3C4D-9EB9-FBD2C92FE3FC}"/>
              </a:ext>
            </a:extLst>
          </p:cNvPr>
          <p:cNvSpPr txBox="1">
            <a:spLocks/>
          </p:cNvSpPr>
          <p:nvPr/>
        </p:nvSpPr>
        <p:spPr>
          <a:xfrm>
            <a:off x="1072545" y="4454404"/>
            <a:ext cx="998536" cy="31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2.2.2.0/24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Internet Service Provider (ISP)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6E7AF19-3DF4-7043-B78E-654A7447EE33}"/>
              </a:ext>
            </a:extLst>
          </p:cNvPr>
          <p:cNvGrpSpPr/>
          <p:nvPr/>
        </p:nvGrpSpPr>
        <p:grpSpPr>
          <a:xfrm>
            <a:off x="3057863" y="1444732"/>
            <a:ext cx="2560663" cy="1587255"/>
            <a:chOff x="2634551" y="1483033"/>
            <a:chExt cx="2560663" cy="15872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D45110-B729-7343-BFA8-AD8B3B2412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EE9F1B2A-F998-ED40-A78F-725D9B166FBD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Tier-1</a:t>
              </a:r>
            </a:p>
            <a:p>
              <a:pPr algn="ctr"/>
              <a:r>
                <a:rPr lang="en-US" sz="2000" dirty="0"/>
                <a:t>Provider</a:t>
              </a:r>
            </a:p>
            <a:p>
              <a:pPr algn="ctr"/>
              <a:r>
                <a:rPr lang="en-US" sz="2000" dirty="0"/>
                <a:t>AS 100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02F034-0225-DA46-A43A-E116ADD9D681}"/>
              </a:ext>
            </a:extLst>
          </p:cNvPr>
          <p:cNvGrpSpPr/>
          <p:nvPr/>
        </p:nvGrpSpPr>
        <p:grpSpPr>
          <a:xfrm>
            <a:off x="4737751" y="3994064"/>
            <a:ext cx="2560663" cy="1684223"/>
            <a:chOff x="3819196" y="2925926"/>
            <a:chExt cx="1623182" cy="10676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EB3C36C-7597-C843-973D-BE302218F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3819196" y="2925926"/>
              <a:ext cx="1623182" cy="1006147"/>
            </a:xfrm>
            <a:prstGeom prst="rect">
              <a:avLst/>
            </a:prstGeom>
          </p:spPr>
        </p:pic>
        <p:sp>
          <p:nvSpPr>
            <p:cNvPr id="12" name="Title 6">
              <a:extLst>
                <a:ext uri="{FF2B5EF4-FFF2-40B4-BE49-F238E27FC236}">
                  <a16:creationId xmlns:a16="http://schemas.microsoft.com/office/drawing/2014/main" id="{DBF89194-7909-E74D-AFCC-040579129574}"/>
                </a:ext>
              </a:extLst>
            </p:cNvPr>
            <p:cNvSpPr txBox="1">
              <a:spLocks/>
            </p:cNvSpPr>
            <p:nvPr/>
          </p:nvSpPr>
          <p:spPr>
            <a:xfrm>
              <a:off x="3956574" y="3254386"/>
              <a:ext cx="1291701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ISP </a:t>
              </a:r>
              <a:br>
                <a:rPr lang="en-US" sz="2000" dirty="0"/>
              </a:br>
              <a:r>
                <a:rPr lang="en-US" sz="2000" dirty="0"/>
                <a:t>AS 400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D5779-6240-D441-9A69-C632CAB1B1C6}"/>
              </a:ext>
            </a:extLst>
          </p:cNvPr>
          <p:cNvGrpSpPr/>
          <p:nvPr/>
        </p:nvGrpSpPr>
        <p:grpSpPr>
          <a:xfrm>
            <a:off x="4958306" y="5581320"/>
            <a:ext cx="2110088" cy="790477"/>
            <a:chOff x="1428538" y="4847415"/>
            <a:chExt cx="3398728" cy="127322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4557D8-B357-6745-8088-C2433A1C5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724" y="5005073"/>
              <a:ext cx="392136" cy="39213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1F1431-990C-DC41-8B85-A664F97F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3698" y="5005073"/>
              <a:ext cx="392136" cy="39213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B19140-5D1E-FB41-A012-B5281163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72" y="5005073"/>
              <a:ext cx="392136" cy="39213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D5B59E-6354-A448-935A-9B89985EC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7646" y="5005073"/>
              <a:ext cx="392136" cy="39213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C23FFF5-FE2F-2540-AA8C-04C89B8CA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620" y="5005073"/>
              <a:ext cx="392136" cy="392136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B2AD1F1-8510-CB48-9C66-39E42235C7F2}"/>
                </a:ext>
              </a:extLst>
            </p:cNvPr>
            <p:cNvSpPr/>
            <p:nvPr/>
          </p:nvSpPr>
          <p:spPr>
            <a:xfrm>
              <a:off x="1428538" y="4847415"/>
              <a:ext cx="3398728" cy="1132471"/>
            </a:xfrm>
            <a:prstGeom prst="roundRect">
              <a:avLst>
                <a:gd name="adj" fmla="val 5786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itle 6">
              <a:extLst>
                <a:ext uri="{FF2B5EF4-FFF2-40B4-BE49-F238E27FC236}">
                  <a16:creationId xmlns:a16="http://schemas.microsoft.com/office/drawing/2014/main" id="{7559E358-810C-6C4E-BD11-352CDD8170F4}"/>
                </a:ext>
              </a:extLst>
            </p:cNvPr>
            <p:cNvSpPr txBox="1">
              <a:spLocks/>
            </p:cNvSpPr>
            <p:nvPr/>
          </p:nvSpPr>
          <p:spPr>
            <a:xfrm>
              <a:off x="1428538" y="5330547"/>
              <a:ext cx="3398728" cy="79009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1600" dirty="0"/>
                <a:t>Customers 1.1.0.0/16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4A1A7-C1DA-114B-91EF-46D1AEFFE745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5642041" y="2497710"/>
            <a:ext cx="728971" cy="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1F02E48-5CCE-B849-81EA-BCFF7957CB02}"/>
              </a:ext>
            </a:extLst>
          </p:cNvPr>
          <p:cNvSpPr/>
          <p:nvPr/>
        </p:nvSpPr>
        <p:spPr>
          <a:xfrm>
            <a:off x="5441487" y="2397433"/>
            <a:ext cx="200554" cy="200554"/>
          </a:xfrm>
          <a:prstGeom prst="ellipse">
            <a:avLst/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4EBD4F-545F-814B-9944-ACA5DA23BB27}"/>
              </a:ext>
            </a:extLst>
          </p:cNvPr>
          <p:cNvSpPr/>
          <p:nvPr/>
        </p:nvSpPr>
        <p:spPr>
          <a:xfrm>
            <a:off x="6371012" y="2397433"/>
            <a:ext cx="200554" cy="200554"/>
          </a:xfrm>
          <a:prstGeom prst="ellipse">
            <a:avLst/>
          </a:prstGeom>
          <a:solidFill>
            <a:srgbClr val="44536A"/>
          </a:solidFill>
          <a:ln>
            <a:solidFill>
              <a:srgbClr val="4453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EBF315-2075-F443-BC45-2AB87909DFFB}"/>
              </a:ext>
            </a:extLst>
          </p:cNvPr>
          <p:cNvSpPr/>
          <p:nvPr/>
        </p:nvSpPr>
        <p:spPr>
          <a:xfrm>
            <a:off x="3097546" y="2683458"/>
            <a:ext cx="200554" cy="200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8E9B78-F38C-A347-9604-430FACDC4184}"/>
              </a:ext>
            </a:extLst>
          </p:cNvPr>
          <p:cNvSpPr/>
          <p:nvPr/>
        </p:nvSpPr>
        <p:spPr>
          <a:xfrm>
            <a:off x="1982369" y="3857118"/>
            <a:ext cx="200554" cy="200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355E41-D16C-5341-AE40-B02128F1841E}"/>
              </a:ext>
            </a:extLst>
          </p:cNvPr>
          <p:cNvCxnSpPr>
            <a:cxnSpLocks/>
            <a:stCxn id="37" idx="7"/>
            <a:endCxn id="36" idx="3"/>
          </p:cNvCxnSpPr>
          <p:nvPr/>
        </p:nvCxnSpPr>
        <p:spPr>
          <a:xfrm flipV="1">
            <a:off x="2153553" y="2854642"/>
            <a:ext cx="973363" cy="1031846"/>
          </a:xfrm>
          <a:prstGeom prst="line">
            <a:avLst/>
          </a:prstGeom>
          <a:ln w="254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29682F-9AA6-AA41-AE6A-E866427CA1E9}"/>
              </a:ext>
            </a:extLst>
          </p:cNvPr>
          <p:cNvGrpSpPr/>
          <p:nvPr/>
        </p:nvGrpSpPr>
        <p:grpSpPr>
          <a:xfrm>
            <a:off x="9690996" y="3583104"/>
            <a:ext cx="1541798" cy="1181913"/>
            <a:chOff x="2288384" y="3973063"/>
            <a:chExt cx="1541798" cy="118191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7946A21-60C7-D24D-9404-A5A82E0853BB}"/>
                </a:ext>
              </a:extLst>
            </p:cNvPr>
            <p:cNvGrpSpPr/>
            <p:nvPr/>
          </p:nvGrpSpPr>
          <p:grpSpPr>
            <a:xfrm>
              <a:off x="2288384" y="3973063"/>
              <a:ext cx="1541798" cy="955700"/>
              <a:chOff x="7375532" y="3285702"/>
              <a:chExt cx="1623182" cy="1006147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ACBF18D-5FEE-A345-AA53-1DF1669F8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19314" b="18699"/>
              <a:stretch/>
            </p:blipFill>
            <p:spPr>
              <a:xfrm>
                <a:off x="7375532" y="3285702"/>
                <a:ext cx="1623182" cy="1006147"/>
              </a:xfrm>
              <a:prstGeom prst="rect">
                <a:avLst/>
              </a:prstGeom>
            </p:spPr>
          </p:pic>
          <p:sp>
            <p:nvSpPr>
              <p:cNvPr id="47" name="Title 6">
                <a:extLst>
                  <a:ext uri="{FF2B5EF4-FFF2-40B4-BE49-F238E27FC236}">
                    <a16:creationId xmlns:a16="http://schemas.microsoft.com/office/drawing/2014/main" id="{224F6249-AE5D-8C40-83D7-DB20EAEFFA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41271" y="3493370"/>
                <a:ext cx="1291701" cy="739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ISP</a:t>
                </a:r>
                <a:b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</a:rPr>
                  <a:t>AS 500</a:t>
                </a:r>
              </a:p>
            </p:txBody>
          </p:sp>
        </p:grpSp>
        <p:sp>
          <p:nvSpPr>
            <p:cNvPr id="45" name="Title 6">
              <a:extLst>
                <a:ext uri="{FF2B5EF4-FFF2-40B4-BE49-F238E27FC236}">
                  <a16:creationId xmlns:a16="http://schemas.microsoft.com/office/drawing/2014/main" id="{29FF8A45-2DC9-334B-912C-9E003827C4E4}"/>
                </a:ext>
              </a:extLst>
            </p:cNvPr>
            <p:cNvSpPr txBox="1">
              <a:spLocks/>
            </p:cNvSpPr>
            <p:nvPr/>
          </p:nvSpPr>
          <p:spPr>
            <a:xfrm>
              <a:off x="2528544" y="4844363"/>
              <a:ext cx="998536" cy="310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</a:rPr>
                <a:t>3.3.0.0/16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0165C9-448F-614D-A146-4A9024502A7C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4409102" y="2983901"/>
            <a:ext cx="874595" cy="1146466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C925D00-518A-8942-BF58-F1496FAB5C44}"/>
              </a:ext>
            </a:extLst>
          </p:cNvPr>
          <p:cNvSpPr/>
          <p:nvPr/>
        </p:nvSpPr>
        <p:spPr>
          <a:xfrm>
            <a:off x="4237918" y="2812717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24FE01-3BF1-074A-AE54-0C74FF86ED4C}"/>
              </a:ext>
            </a:extLst>
          </p:cNvPr>
          <p:cNvSpPr/>
          <p:nvPr/>
        </p:nvSpPr>
        <p:spPr>
          <a:xfrm>
            <a:off x="5254327" y="4100997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1F662F0-57DF-0B46-9F9A-D8AA25516EB6}"/>
              </a:ext>
            </a:extLst>
          </p:cNvPr>
          <p:cNvGrpSpPr/>
          <p:nvPr/>
        </p:nvGrpSpPr>
        <p:grpSpPr>
          <a:xfrm rot="19388477">
            <a:off x="4853352" y="3211833"/>
            <a:ext cx="311335" cy="402624"/>
            <a:chOff x="4037390" y="3429000"/>
            <a:chExt cx="311335" cy="402624"/>
          </a:xfrm>
        </p:grpSpPr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8FB5569B-7FC4-8042-A8BF-001597B3970D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244EE8AC-A72A-6740-B446-FEBB9B66ADAD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3E42027A-D0A2-394F-B59D-C84D317F5182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C4BD270F-C971-AB42-8D39-B09EC8EABA58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55CACA1-035D-984C-B9D2-E60147AF632B}"/>
              </a:ext>
            </a:extLst>
          </p:cNvPr>
          <p:cNvSpPr/>
          <p:nvPr/>
        </p:nvSpPr>
        <p:spPr>
          <a:xfrm rot="13886626" flipV="1">
            <a:off x="4513703" y="3511621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itle 6">
            <a:extLst>
              <a:ext uri="{FF2B5EF4-FFF2-40B4-BE49-F238E27FC236}">
                <a16:creationId xmlns:a16="http://schemas.microsoft.com/office/drawing/2014/main" id="{5C23E5E5-8A89-A74F-A90C-E1257B2DD644}"/>
              </a:ext>
            </a:extLst>
          </p:cNvPr>
          <p:cNvSpPr txBox="1">
            <a:spLocks/>
          </p:cNvSpPr>
          <p:nvPr/>
        </p:nvSpPr>
        <p:spPr>
          <a:xfrm>
            <a:off x="2512271" y="3875320"/>
            <a:ext cx="1825924" cy="6136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Customers only (prepend)</a:t>
            </a:r>
            <a:br>
              <a:rPr lang="en-US" sz="1200" b="1" dirty="0"/>
            </a:br>
            <a:r>
              <a:rPr lang="en-US" sz="1200" dirty="0"/>
              <a:t>1.1.0.0/16 </a:t>
            </a:r>
            <a:r>
              <a:rPr lang="en-US" sz="1200" dirty="0">
                <a:highlight>
                  <a:srgbClr val="FFFF00"/>
                </a:highlight>
              </a:rPr>
              <a:t>400 400 400</a:t>
            </a:r>
          </a:p>
        </p:txBody>
      </p:sp>
      <p:sp>
        <p:nvSpPr>
          <p:cNvPr id="59" name="Title 6">
            <a:extLst>
              <a:ext uri="{FF2B5EF4-FFF2-40B4-BE49-F238E27FC236}">
                <a16:creationId xmlns:a16="http://schemas.microsoft.com/office/drawing/2014/main" id="{6E8F401F-2796-D04E-9AE5-004B8E31CC1C}"/>
              </a:ext>
            </a:extLst>
          </p:cNvPr>
          <p:cNvSpPr txBox="1">
            <a:spLocks/>
          </p:cNvSpPr>
          <p:nvPr/>
        </p:nvSpPr>
        <p:spPr>
          <a:xfrm>
            <a:off x="2505151" y="4657193"/>
            <a:ext cx="1833044" cy="955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2.2.2.0/24 </a:t>
            </a:r>
            <a:r>
              <a:rPr lang="en-US" sz="1200" dirty="0">
                <a:highlight>
                  <a:srgbClr val="FFFF00"/>
                </a:highlight>
              </a:rPr>
              <a:t>100 300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3.3.0.0/16 </a:t>
            </a:r>
            <a:r>
              <a:rPr lang="en-US" sz="1200" dirty="0">
                <a:highlight>
                  <a:srgbClr val="FFFF00"/>
                </a:highlight>
              </a:rPr>
              <a:t>100 200 500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FB44A81-04F5-7F4E-AD6F-6C7B92334361}"/>
              </a:ext>
            </a:extLst>
          </p:cNvPr>
          <p:cNvSpPr/>
          <p:nvPr/>
        </p:nvSpPr>
        <p:spPr>
          <a:xfrm flipH="1">
            <a:off x="8688829" y="2626209"/>
            <a:ext cx="200554" cy="200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D21E8F-D962-4643-B31A-668B0D42353F}"/>
              </a:ext>
            </a:extLst>
          </p:cNvPr>
          <p:cNvSpPr/>
          <p:nvPr/>
        </p:nvSpPr>
        <p:spPr>
          <a:xfrm flipH="1">
            <a:off x="9908834" y="3685934"/>
            <a:ext cx="200554" cy="2005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058F41A-8115-C94D-9F12-19070FCA649F}"/>
              </a:ext>
            </a:extLst>
          </p:cNvPr>
          <p:cNvCxnSpPr>
            <a:cxnSpLocks/>
            <a:stCxn id="67" idx="7"/>
            <a:endCxn id="66" idx="3"/>
          </p:cNvCxnSpPr>
          <p:nvPr/>
        </p:nvCxnSpPr>
        <p:spPr>
          <a:xfrm flipH="1" flipV="1">
            <a:off x="8860013" y="2797393"/>
            <a:ext cx="1078191" cy="917911"/>
          </a:xfrm>
          <a:prstGeom prst="line">
            <a:avLst/>
          </a:prstGeom>
          <a:ln w="2540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C2BAF3-F85A-2B4F-9316-882B51A29063}"/>
              </a:ext>
            </a:extLst>
          </p:cNvPr>
          <p:cNvGrpSpPr/>
          <p:nvPr/>
        </p:nvGrpSpPr>
        <p:grpSpPr>
          <a:xfrm flipH="1">
            <a:off x="6494427" y="2817866"/>
            <a:ext cx="1216963" cy="1488834"/>
            <a:chOff x="3814606" y="2851018"/>
            <a:chExt cx="1216963" cy="148883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601084-536C-174B-A810-78CEC8175F5A}"/>
                </a:ext>
              </a:extLst>
            </p:cNvPr>
            <p:cNvCxnSpPr>
              <a:cxnSpLocks/>
              <a:stCxn id="76" idx="1"/>
              <a:endCxn id="75" idx="5"/>
            </p:cNvCxnSpPr>
            <p:nvPr/>
          </p:nvCxnSpPr>
          <p:spPr>
            <a:xfrm flipH="1" flipV="1">
              <a:off x="3985790" y="3022202"/>
              <a:ext cx="874595" cy="1146466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F7DB137-6CEC-4C4E-9AA8-50C98C186A70}"/>
                </a:ext>
              </a:extLst>
            </p:cNvPr>
            <p:cNvSpPr/>
            <p:nvPr/>
          </p:nvSpPr>
          <p:spPr>
            <a:xfrm>
              <a:off x="3814606" y="2851018"/>
              <a:ext cx="200554" cy="20055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01EFF85-077D-7040-B3D2-12FF1F8A0091}"/>
                </a:ext>
              </a:extLst>
            </p:cNvPr>
            <p:cNvSpPr/>
            <p:nvPr/>
          </p:nvSpPr>
          <p:spPr>
            <a:xfrm>
              <a:off x="4831015" y="4139298"/>
              <a:ext cx="200554" cy="20055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08116DE-A4EB-144E-B10A-72C1D7E39124}"/>
                </a:ext>
              </a:extLst>
            </p:cNvPr>
            <p:cNvGrpSpPr/>
            <p:nvPr/>
          </p:nvGrpSpPr>
          <p:grpSpPr>
            <a:xfrm rot="19388477">
              <a:off x="4430040" y="3250134"/>
              <a:ext cx="311335" cy="402624"/>
              <a:chOff x="4037390" y="3429000"/>
              <a:chExt cx="311335" cy="402624"/>
            </a:xfrm>
          </p:grpSpPr>
          <p:sp>
            <p:nvSpPr>
              <p:cNvPr id="79" name="Right Arrow 78">
                <a:extLst>
                  <a:ext uri="{FF2B5EF4-FFF2-40B4-BE49-F238E27FC236}">
                    <a16:creationId xmlns:a16="http://schemas.microsoft.com/office/drawing/2014/main" id="{2170C171-864F-454C-B1DA-98BC6FE821CD}"/>
                  </a:ext>
                </a:extLst>
              </p:cNvPr>
              <p:cNvSpPr/>
              <p:nvPr/>
            </p:nvSpPr>
            <p:spPr>
              <a:xfrm rot="5400000">
                <a:off x="4067361" y="3476403"/>
                <a:ext cx="328767" cy="233961"/>
              </a:xfrm>
              <a:prstGeom prst="rightArrow">
                <a:avLst>
                  <a:gd name="adj1" fmla="val 79413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ight Arrow 79">
                <a:extLst>
                  <a:ext uri="{FF2B5EF4-FFF2-40B4-BE49-F238E27FC236}">
                    <a16:creationId xmlns:a16="http://schemas.microsoft.com/office/drawing/2014/main" id="{2D3AAF8D-EC2F-7741-AFEE-DDB5A302B6E1}"/>
                  </a:ext>
                </a:extLst>
              </p:cNvPr>
              <p:cNvSpPr/>
              <p:nvPr/>
            </p:nvSpPr>
            <p:spPr>
              <a:xfrm rot="5400000">
                <a:off x="4039225" y="3501022"/>
                <a:ext cx="328767" cy="233961"/>
              </a:xfrm>
              <a:prstGeom prst="rightArrow">
                <a:avLst>
                  <a:gd name="adj1" fmla="val 79413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ight Arrow 80">
                <a:extLst>
                  <a:ext uri="{FF2B5EF4-FFF2-40B4-BE49-F238E27FC236}">
                    <a16:creationId xmlns:a16="http://schemas.microsoft.com/office/drawing/2014/main" id="{E2EA06B5-9CBE-C044-91B6-0043558B0C99}"/>
                  </a:ext>
                </a:extLst>
              </p:cNvPr>
              <p:cNvSpPr/>
              <p:nvPr/>
            </p:nvSpPr>
            <p:spPr>
              <a:xfrm rot="5400000">
                <a:off x="4014606" y="3525641"/>
                <a:ext cx="328767" cy="233961"/>
              </a:xfrm>
              <a:prstGeom prst="rightArrow">
                <a:avLst>
                  <a:gd name="adj1" fmla="val 79413"/>
                  <a:gd name="adj2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ight Arrow 81">
                <a:extLst>
                  <a:ext uri="{FF2B5EF4-FFF2-40B4-BE49-F238E27FC236}">
                    <a16:creationId xmlns:a16="http://schemas.microsoft.com/office/drawing/2014/main" id="{FA4715B0-5400-2943-8D5F-B305024D37FF}"/>
                  </a:ext>
                </a:extLst>
              </p:cNvPr>
              <p:cNvSpPr/>
              <p:nvPr/>
            </p:nvSpPr>
            <p:spPr>
              <a:xfrm rot="5400000">
                <a:off x="3989987" y="3550260"/>
                <a:ext cx="328767" cy="233961"/>
              </a:xfrm>
              <a:prstGeom prst="rightArrow">
                <a:avLst>
                  <a:gd name="adj1" fmla="val 79413"/>
                  <a:gd name="adj2" fmla="val 50000"/>
                </a:avLst>
              </a:prstGeom>
              <a:solidFill>
                <a:schemeClr val="bg1">
                  <a:lumMod val="6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D26584E6-B32F-D345-BE8A-82AC620AF0E2}"/>
                </a:ext>
              </a:extLst>
            </p:cNvPr>
            <p:cNvSpPr/>
            <p:nvPr/>
          </p:nvSpPr>
          <p:spPr>
            <a:xfrm rot="13886626" flipV="1">
              <a:off x="4090391" y="35499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Title 6">
            <a:extLst>
              <a:ext uri="{FF2B5EF4-FFF2-40B4-BE49-F238E27FC236}">
                <a16:creationId xmlns:a16="http://schemas.microsoft.com/office/drawing/2014/main" id="{B474B76E-59AD-A445-A479-8F6B00E92466}"/>
              </a:ext>
            </a:extLst>
          </p:cNvPr>
          <p:cNvSpPr txBox="1">
            <a:spLocks/>
          </p:cNvSpPr>
          <p:nvPr/>
        </p:nvSpPr>
        <p:spPr>
          <a:xfrm>
            <a:off x="7656786" y="3875320"/>
            <a:ext cx="1825924" cy="6136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Customers only</a:t>
            </a:r>
            <a:br>
              <a:rPr lang="en-US" sz="1200" b="1" dirty="0"/>
            </a:br>
            <a:r>
              <a:rPr lang="en-US" sz="1200" dirty="0"/>
              <a:t>1.1.0.0/16 </a:t>
            </a:r>
            <a:r>
              <a:rPr lang="en-US" sz="1200" dirty="0">
                <a:highlight>
                  <a:srgbClr val="FFFF00"/>
                </a:highlight>
              </a:rPr>
              <a:t>400</a:t>
            </a:r>
          </a:p>
        </p:txBody>
      </p:sp>
      <p:sp>
        <p:nvSpPr>
          <p:cNvPr id="84" name="Title 6">
            <a:extLst>
              <a:ext uri="{FF2B5EF4-FFF2-40B4-BE49-F238E27FC236}">
                <a16:creationId xmlns:a16="http://schemas.microsoft.com/office/drawing/2014/main" id="{F696B5DA-098B-AA45-8013-6801B4134799}"/>
              </a:ext>
            </a:extLst>
          </p:cNvPr>
          <p:cNvSpPr txBox="1">
            <a:spLocks/>
          </p:cNvSpPr>
          <p:nvPr/>
        </p:nvSpPr>
        <p:spPr>
          <a:xfrm>
            <a:off x="7649666" y="4657193"/>
            <a:ext cx="1833044" cy="955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2.2.2.0/24 </a:t>
            </a:r>
            <a:r>
              <a:rPr lang="en-US" sz="1200" dirty="0">
                <a:highlight>
                  <a:srgbClr val="FFFF00"/>
                </a:highlight>
              </a:rPr>
              <a:t>200 100 300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3.3.0.0/16 </a:t>
            </a:r>
            <a:r>
              <a:rPr lang="en-US" sz="1200" dirty="0">
                <a:highlight>
                  <a:srgbClr val="FFFF00"/>
                </a:highlight>
              </a:rPr>
              <a:t>200 500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56346F57-4182-4946-92E0-E4F024668899}"/>
              </a:ext>
            </a:extLst>
          </p:cNvPr>
          <p:cNvCxnSpPr>
            <a:stCxn id="58" idx="0"/>
            <a:endCxn id="57" idx="2"/>
          </p:cNvCxnSpPr>
          <p:nvPr/>
        </p:nvCxnSpPr>
        <p:spPr>
          <a:xfrm rot="5400000" flipH="1" flipV="1">
            <a:off x="3885709" y="3203968"/>
            <a:ext cx="210876" cy="113182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8320A140-D98E-584A-B7A7-86AA623D6D64}"/>
              </a:ext>
            </a:extLst>
          </p:cNvPr>
          <p:cNvCxnSpPr>
            <a:cxnSpLocks/>
            <a:stCxn id="59" idx="3"/>
            <a:endCxn id="54" idx="3"/>
          </p:cNvCxnSpPr>
          <p:nvPr/>
        </p:nvCxnSpPr>
        <p:spPr>
          <a:xfrm flipV="1">
            <a:off x="4338195" y="3597425"/>
            <a:ext cx="760626" cy="153761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9402B2A5-49E2-7541-8782-8A423CE3C723}"/>
              </a:ext>
            </a:extLst>
          </p:cNvPr>
          <p:cNvCxnSpPr>
            <a:cxnSpLocks/>
            <a:stCxn id="83" idx="0"/>
            <a:endCxn id="78" idx="2"/>
          </p:cNvCxnSpPr>
          <p:nvPr/>
        </p:nvCxnSpPr>
        <p:spPr>
          <a:xfrm rot="16200000" flipV="1">
            <a:off x="7878134" y="3183706"/>
            <a:ext cx="205727" cy="11775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D73204EB-AEA5-9148-BDB5-5ABC672EF775}"/>
              </a:ext>
            </a:extLst>
          </p:cNvPr>
          <p:cNvCxnSpPr>
            <a:cxnSpLocks/>
            <a:stCxn id="84" idx="1"/>
            <a:endCxn id="82" idx="3"/>
          </p:cNvCxnSpPr>
          <p:nvPr/>
        </p:nvCxnSpPr>
        <p:spPr>
          <a:xfrm rot="10800000">
            <a:off x="6850488" y="3602575"/>
            <a:ext cx="799179" cy="1532467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8685E0D-0BED-0F4B-912E-5FED56D95F9C}"/>
              </a:ext>
            </a:extLst>
          </p:cNvPr>
          <p:cNvGrpSpPr/>
          <p:nvPr/>
        </p:nvGrpSpPr>
        <p:grpSpPr>
          <a:xfrm rot="16200000" flipV="1">
            <a:off x="5810017" y="2028758"/>
            <a:ext cx="311335" cy="402624"/>
            <a:chOff x="4037390" y="3429000"/>
            <a:chExt cx="311335" cy="402624"/>
          </a:xfrm>
        </p:grpSpPr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1DD2CC6A-489F-FC46-AEAA-7735D5D30BAE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A4635602-6EAF-D641-B05A-6AC661D71BB7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ight Arrow 108">
              <a:extLst>
                <a:ext uri="{FF2B5EF4-FFF2-40B4-BE49-F238E27FC236}">
                  <a16:creationId xmlns:a16="http://schemas.microsoft.com/office/drawing/2014/main" id="{C094CBEB-2F2A-1648-AC2D-410F5A3408EE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45B27CA6-B3EA-9641-808B-7D3FBDE9BE66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255AAFF-0FB5-B545-A41D-83E9B491AD04}"/>
              </a:ext>
            </a:extLst>
          </p:cNvPr>
          <p:cNvGrpSpPr/>
          <p:nvPr/>
        </p:nvGrpSpPr>
        <p:grpSpPr>
          <a:xfrm rot="5400000" flipH="1" flipV="1">
            <a:off x="5875002" y="2599460"/>
            <a:ext cx="311335" cy="402624"/>
            <a:chOff x="4037390" y="3429000"/>
            <a:chExt cx="311335" cy="402624"/>
          </a:xfrm>
        </p:grpSpPr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AA0575A9-A3B8-3145-B2B0-1ED71DB0D395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5ACA78C6-9436-EC4E-B521-5ADDE139E0EC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ight Arrow 113">
              <a:extLst>
                <a:ext uri="{FF2B5EF4-FFF2-40B4-BE49-F238E27FC236}">
                  <a16:creationId xmlns:a16="http://schemas.microsoft.com/office/drawing/2014/main" id="{B9A4FF99-4523-4240-8B59-E05D70557817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Right Arrow 114">
              <a:extLst>
                <a:ext uri="{FF2B5EF4-FFF2-40B4-BE49-F238E27FC236}">
                  <a16:creationId xmlns:a16="http://schemas.microsoft.com/office/drawing/2014/main" id="{309A4C2D-ED0C-614F-9CEF-B4157F4D0507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Title 6">
            <a:extLst>
              <a:ext uri="{FF2B5EF4-FFF2-40B4-BE49-F238E27FC236}">
                <a16:creationId xmlns:a16="http://schemas.microsoft.com/office/drawing/2014/main" id="{BB79B425-F8B5-5E46-9EE6-63D9C9559D2B}"/>
              </a:ext>
            </a:extLst>
          </p:cNvPr>
          <p:cNvSpPr txBox="1">
            <a:spLocks/>
          </p:cNvSpPr>
          <p:nvPr/>
        </p:nvSpPr>
        <p:spPr>
          <a:xfrm>
            <a:off x="5498901" y="1635617"/>
            <a:ext cx="1086154" cy="258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 anchorCtr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200" b="1" dirty="0"/>
              <a:t>Full Internet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B493B-D62F-E042-9348-937FD1908D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2FA93-B961-2441-854B-EAE8EC5FB6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13EF97-FFA7-FB4F-941B-FFFF9D044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55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Single-homed enterprises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4A6C0-B3C1-EB4B-B8B1-B32AB8471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718340" y="3287435"/>
            <a:ext cx="2560663" cy="1587254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A2CBAF7-34E3-B440-82BD-0D9CBA3AC789}"/>
              </a:ext>
            </a:extLst>
          </p:cNvPr>
          <p:cNvSpPr txBox="1">
            <a:spLocks/>
          </p:cNvSpPr>
          <p:nvPr/>
        </p:nvSpPr>
        <p:spPr>
          <a:xfrm>
            <a:off x="1979804" y="3612021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300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EABC8-8450-0141-A921-E00ABC9E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434" y="5491874"/>
            <a:ext cx="527296" cy="527296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47DFA4E-6065-2440-82B6-A1735FB5F029}"/>
              </a:ext>
            </a:extLst>
          </p:cNvPr>
          <p:cNvSpPr txBox="1">
            <a:spLocks/>
          </p:cNvSpPr>
          <p:nvPr/>
        </p:nvSpPr>
        <p:spPr>
          <a:xfrm>
            <a:off x="-222188" y="5905600"/>
            <a:ext cx="333454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00" dirty="0"/>
              <a:t>Enterprise 1.1.14.0/24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DE6CE-BD4D-F442-B396-98E8837D3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003" y="5476848"/>
            <a:ext cx="527296" cy="527296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3C6D6DE1-C2B5-A946-9DC6-8064E9CAEB4F}"/>
              </a:ext>
            </a:extLst>
          </p:cNvPr>
          <p:cNvSpPr txBox="1">
            <a:spLocks/>
          </p:cNvSpPr>
          <p:nvPr/>
        </p:nvSpPr>
        <p:spPr>
          <a:xfrm>
            <a:off x="2875381" y="5890574"/>
            <a:ext cx="333454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00" dirty="0"/>
              <a:t>Enterprise 1.1.27.0/24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4B691A-FD7E-A642-8970-B1CA63E5CA0E}"/>
              </a:ext>
            </a:extLst>
          </p:cNvPr>
          <p:cNvSpPr/>
          <p:nvPr/>
        </p:nvSpPr>
        <p:spPr>
          <a:xfrm>
            <a:off x="126391" y="5316079"/>
            <a:ext cx="2673340" cy="1231000"/>
          </a:xfrm>
          <a:prstGeom prst="roundRect">
            <a:avLst>
              <a:gd name="adj" fmla="val 578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C85180-C757-6547-8C53-AE8B602BA00B}"/>
              </a:ext>
            </a:extLst>
          </p:cNvPr>
          <p:cNvSpPr/>
          <p:nvPr/>
        </p:nvSpPr>
        <p:spPr>
          <a:xfrm>
            <a:off x="3195746" y="5295381"/>
            <a:ext cx="2673340" cy="1231000"/>
          </a:xfrm>
          <a:prstGeom prst="roundRect">
            <a:avLst>
              <a:gd name="adj" fmla="val 578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043CB5-14AE-404C-BEFF-7B66CE5A311C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V="1">
            <a:off x="3946046" y="4850135"/>
            <a:ext cx="0" cy="344569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E1A2996-C4BE-994C-AEBE-232C69C34165}"/>
              </a:ext>
            </a:extLst>
          </p:cNvPr>
          <p:cNvSpPr/>
          <p:nvPr/>
        </p:nvSpPr>
        <p:spPr>
          <a:xfrm>
            <a:off x="3845769" y="464958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7F9874-AB58-6448-848A-71B17815C57F}"/>
              </a:ext>
            </a:extLst>
          </p:cNvPr>
          <p:cNvSpPr/>
          <p:nvPr/>
        </p:nvSpPr>
        <p:spPr>
          <a:xfrm>
            <a:off x="3845769" y="519470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9D268E4-7BC3-0A4F-91B0-9981EA4FBF86}"/>
              </a:ext>
            </a:extLst>
          </p:cNvPr>
          <p:cNvSpPr/>
          <p:nvPr/>
        </p:nvSpPr>
        <p:spPr>
          <a:xfrm rot="16200000" flipV="1">
            <a:off x="1624766" y="4878592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BBF059-4907-6845-9FB5-C5722008E2C3}"/>
              </a:ext>
            </a:extLst>
          </p:cNvPr>
          <p:cNvCxnSpPr>
            <a:cxnSpLocks/>
            <a:stCxn id="27" idx="0"/>
            <a:endCxn id="26" idx="4"/>
          </p:cNvCxnSpPr>
          <p:nvPr/>
        </p:nvCxnSpPr>
        <p:spPr>
          <a:xfrm flipV="1">
            <a:off x="2081327" y="4854545"/>
            <a:ext cx="0" cy="344569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8828535-99BD-BC47-813A-F358DBFB5065}"/>
              </a:ext>
            </a:extLst>
          </p:cNvPr>
          <p:cNvSpPr/>
          <p:nvPr/>
        </p:nvSpPr>
        <p:spPr>
          <a:xfrm>
            <a:off x="1981050" y="465399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FB48D7-AFFB-0F48-8E43-574598784124}"/>
              </a:ext>
            </a:extLst>
          </p:cNvPr>
          <p:cNvSpPr/>
          <p:nvPr/>
        </p:nvSpPr>
        <p:spPr>
          <a:xfrm>
            <a:off x="1981050" y="519911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2365F6D2-CE1A-0049-9C5F-407F1B092E9D}"/>
              </a:ext>
            </a:extLst>
          </p:cNvPr>
          <p:cNvSpPr/>
          <p:nvPr/>
        </p:nvSpPr>
        <p:spPr>
          <a:xfrm rot="16200000" flipV="1">
            <a:off x="4120522" y="4884999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37FD95-857D-4242-8B38-A1D783840A5F}"/>
              </a:ext>
            </a:extLst>
          </p:cNvPr>
          <p:cNvGrpSpPr/>
          <p:nvPr/>
        </p:nvGrpSpPr>
        <p:grpSpPr>
          <a:xfrm>
            <a:off x="1789149" y="1261246"/>
            <a:ext cx="2560663" cy="1587255"/>
            <a:chOff x="2634551" y="1483033"/>
            <a:chExt cx="2560663" cy="158725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C9F45E-0DE0-7148-8FA1-CE137DB16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33" name="Title 6">
              <a:extLst>
                <a:ext uri="{FF2B5EF4-FFF2-40B4-BE49-F238E27FC236}">
                  <a16:creationId xmlns:a16="http://schemas.microsoft.com/office/drawing/2014/main" id="{B3E0CB98-6766-664B-AEE0-948F71EA090B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Tier-1</a:t>
              </a:r>
            </a:p>
            <a:p>
              <a:pPr algn="ctr"/>
              <a:r>
                <a:rPr lang="en-US" sz="2000" dirty="0"/>
                <a:t>Provider</a:t>
              </a:r>
            </a:p>
            <a:p>
              <a:pPr algn="ctr"/>
              <a:r>
                <a:rPr lang="en-US" sz="2000" dirty="0"/>
                <a:t>AS 100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B89B82-A208-7F4A-AC3B-F21CF276389A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998670" y="2823850"/>
            <a:ext cx="0" cy="53711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F5593AB-D2F6-1D4F-8735-06FA9A2D3079}"/>
              </a:ext>
            </a:extLst>
          </p:cNvPr>
          <p:cNvSpPr/>
          <p:nvPr/>
        </p:nvSpPr>
        <p:spPr>
          <a:xfrm>
            <a:off x="2898393" y="2623296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1644ED-DEE8-B54B-AE2F-20E4C7B18E83}"/>
              </a:ext>
            </a:extLst>
          </p:cNvPr>
          <p:cNvSpPr/>
          <p:nvPr/>
        </p:nvSpPr>
        <p:spPr>
          <a:xfrm>
            <a:off x="2898393" y="336096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C7774A6-51B3-D447-AB28-DF6B5D576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883696" y="3287435"/>
            <a:ext cx="2560663" cy="1587254"/>
          </a:xfrm>
          <a:prstGeom prst="rect">
            <a:avLst/>
          </a:prstGeom>
        </p:spPr>
      </p:pic>
      <p:sp>
        <p:nvSpPr>
          <p:cNvPr id="46" name="Title 6">
            <a:extLst>
              <a:ext uri="{FF2B5EF4-FFF2-40B4-BE49-F238E27FC236}">
                <a16:creationId xmlns:a16="http://schemas.microsoft.com/office/drawing/2014/main" id="{832BA911-DC95-5243-A29A-C8A283543501}"/>
              </a:ext>
            </a:extLst>
          </p:cNvPr>
          <p:cNvSpPr txBox="1">
            <a:spLocks/>
          </p:cNvSpPr>
          <p:nvPr/>
        </p:nvSpPr>
        <p:spPr>
          <a:xfrm>
            <a:off x="8145160" y="3612021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400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96CC415-E8D1-7C4C-91C4-649681BA6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790" y="5491874"/>
            <a:ext cx="527296" cy="527296"/>
          </a:xfrm>
          <a:prstGeom prst="rect">
            <a:avLst/>
          </a:prstGeom>
        </p:spPr>
      </p:pic>
      <p:sp>
        <p:nvSpPr>
          <p:cNvPr id="48" name="Title 6">
            <a:extLst>
              <a:ext uri="{FF2B5EF4-FFF2-40B4-BE49-F238E27FC236}">
                <a16:creationId xmlns:a16="http://schemas.microsoft.com/office/drawing/2014/main" id="{0D2D99CD-222B-084A-BF8E-24D0914B2E45}"/>
              </a:ext>
            </a:extLst>
          </p:cNvPr>
          <p:cNvSpPr txBox="1">
            <a:spLocks/>
          </p:cNvSpPr>
          <p:nvPr/>
        </p:nvSpPr>
        <p:spPr>
          <a:xfrm>
            <a:off x="5943168" y="5905600"/>
            <a:ext cx="333454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00" dirty="0"/>
              <a:t>Enterprise 2.17.13.0/24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ACCC4EC-6B94-0045-82A6-DF1638C9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359" y="5476848"/>
            <a:ext cx="527296" cy="527296"/>
          </a:xfrm>
          <a:prstGeom prst="rect">
            <a:avLst/>
          </a:prstGeom>
        </p:spPr>
      </p:pic>
      <p:sp>
        <p:nvSpPr>
          <p:cNvPr id="50" name="Title 6">
            <a:extLst>
              <a:ext uri="{FF2B5EF4-FFF2-40B4-BE49-F238E27FC236}">
                <a16:creationId xmlns:a16="http://schemas.microsoft.com/office/drawing/2014/main" id="{453E33B1-3D00-1047-BE54-00C3B60629C3}"/>
              </a:ext>
            </a:extLst>
          </p:cNvPr>
          <p:cNvSpPr txBox="1">
            <a:spLocks/>
          </p:cNvSpPr>
          <p:nvPr/>
        </p:nvSpPr>
        <p:spPr>
          <a:xfrm>
            <a:off x="9040737" y="5890574"/>
            <a:ext cx="333454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1800" dirty="0"/>
              <a:t>Enterprise 2.17.98.0/24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C15C067-771C-D744-A478-C1C5DAF079BC}"/>
              </a:ext>
            </a:extLst>
          </p:cNvPr>
          <p:cNvSpPr/>
          <p:nvPr/>
        </p:nvSpPr>
        <p:spPr>
          <a:xfrm>
            <a:off x="6291747" y="5316079"/>
            <a:ext cx="2673340" cy="1231000"/>
          </a:xfrm>
          <a:prstGeom prst="roundRect">
            <a:avLst>
              <a:gd name="adj" fmla="val 578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98F35D-BC5A-294B-896C-9766F31FBEC5}"/>
              </a:ext>
            </a:extLst>
          </p:cNvPr>
          <p:cNvSpPr/>
          <p:nvPr/>
        </p:nvSpPr>
        <p:spPr>
          <a:xfrm>
            <a:off x="9361102" y="5295381"/>
            <a:ext cx="2673340" cy="1231000"/>
          </a:xfrm>
          <a:prstGeom prst="roundRect">
            <a:avLst>
              <a:gd name="adj" fmla="val 5786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EEB73B-7851-2D45-B914-AF4E826E88AB}"/>
              </a:ext>
            </a:extLst>
          </p:cNvPr>
          <p:cNvCxnSpPr>
            <a:cxnSpLocks/>
            <a:stCxn id="55" idx="0"/>
            <a:endCxn id="54" idx="4"/>
          </p:cNvCxnSpPr>
          <p:nvPr/>
        </p:nvCxnSpPr>
        <p:spPr>
          <a:xfrm flipV="1">
            <a:off x="10111402" y="4850135"/>
            <a:ext cx="0" cy="344569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9ACDFB-225C-944B-918D-32C7567D80E0}"/>
              </a:ext>
            </a:extLst>
          </p:cNvPr>
          <p:cNvSpPr/>
          <p:nvPr/>
        </p:nvSpPr>
        <p:spPr>
          <a:xfrm>
            <a:off x="10011125" y="464958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86958A6-0C98-DA45-B405-4A324431133E}"/>
              </a:ext>
            </a:extLst>
          </p:cNvPr>
          <p:cNvSpPr/>
          <p:nvPr/>
        </p:nvSpPr>
        <p:spPr>
          <a:xfrm>
            <a:off x="10011125" y="519470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40EC61B-548A-0C40-B205-6E204404BF71}"/>
              </a:ext>
            </a:extLst>
          </p:cNvPr>
          <p:cNvCxnSpPr>
            <a:cxnSpLocks/>
            <a:stCxn id="59" idx="0"/>
            <a:endCxn id="58" idx="4"/>
          </p:cNvCxnSpPr>
          <p:nvPr/>
        </p:nvCxnSpPr>
        <p:spPr>
          <a:xfrm flipV="1">
            <a:off x="8246683" y="4854545"/>
            <a:ext cx="0" cy="344569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E1D3011-FE2A-BB4F-8CA4-AEE363380B99}"/>
              </a:ext>
            </a:extLst>
          </p:cNvPr>
          <p:cNvSpPr/>
          <p:nvPr/>
        </p:nvSpPr>
        <p:spPr>
          <a:xfrm>
            <a:off x="8146406" y="465399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CC795A7-A279-7243-A8E8-EE464F0755B7}"/>
              </a:ext>
            </a:extLst>
          </p:cNvPr>
          <p:cNvSpPr/>
          <p:nvPr/>
        </p:nvSpPr>
        <p:spPr>
          <a:xfrm>
            <a:off x="8146406" y="519911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2831373E-A322-B84E-AA07-A4702A1C6E24}"/>
              </a:ext>
            </a:extLst>
          </p:cNvPr>
          <p:cNvSpPr/>
          <p:nvPr/>
        </p:nvSpPr>
        <p:spPr>
          <a:xfrm rot="5400000">
            <a:off x="7817468" y="489753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9170C8AF-A052-2F41-8F60-CBF867D8E772}"/>
              </a:ext>
            </a:extLst>
          </p:cNvPr>
          <p:cNvSpPr/>
          <p:nvPr/>
        </p:nvSpPr>
        <p:spPr>
          <a:xfrm rot="5400000">
            <a:off x="10204045" y="4896097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16F7620-AD83-0E45-BA4E-F90E18422F85}"/>
              </a:ext>
            </a:extLst>
          </p:cNvPr>
          <p:cNvGrpSpPr/>
          <p:nvPr/>
        </p:nvGrpSpPr>
        <p:grpSpPr>
          <a:xfrm>
            <a:off x="7954505" y="1261246"/>
            <a:ext cx="2560663" cy="1587255"/>
            <a:chOff x="2634551" y="1483033"/>
            <a:chExt cx="2560663" cy="1587255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0AEA72-C237-C24B-8833-0FD07968D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65" name="Title 6">
              <a:extLst>
                <a:ext uri="{FF2B5EF4-FFF2-40B4-BE49-F238E27FC236}">
                  <a16:creationId xmlns:a16="http://schemas.microsoft.com/office/drawing/2014/main" id="{BBF5DBFB-EABF-844A-B897-B20C60052A3E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Tier-1</a:t>
              </a:r>
            </a:p>
            <a:p>
              <a:pPr algn="ctr"/>
              <a:r>
                <a:rPr lang="en-US" sz="2000" dirty="0"/>
                <a:t>Provider</a:t>
              </a:r>
            </a:p>
            <a:p>
              <a:pPr algn="ctr"/>
              <a:r>
                <a:rPr lang="en-US" sz="2000" dirty="0"/>
                <a:t>AS 200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842139D-F93E-4443-80A0-CA48912CB712}"/>
              </a:ext>
            </a:extLst>
          </p:cNvPr>
          <p:cNvCxnSpPr>
            <a:cxnSpLocks/>
            <a:stCxn id="68" idx="0"/>
            <a:endCxn id="67" idx="4"/>
          </p:cNvCxnSpPr>
          <p:nvPr/>
        </p:nvCxnSpPr>
        <p:spPr>
          <a:xfrm flipV="1">
            <a:off x="9164026" y="2823850"/>
            <a:ext cx="0" cy="537111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84EB8AD-193E-B349-B55D-2B5AD5E69CF0}"/>
              </a:ext>
            </a:extLst>
          </p:cNvPr>
          <p:cNvSpPr/>
          <p:nvPr/>
        </p:nvSpPr>
        <p:spPr>
          <a:xfrm>
            <a:off x="9063749" y="2623296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96377F3-335E-864E-916E-758A38D29FB7}"/>
              </a:ext>
            </a:extLst>
          </p:cNvPr>
          <p:cNvSpPr/>
          <p:nvPr/>
        </p:nvSpPr>
        <p:spPr>
          <a:xfrm>
            <a:off x="9063749" y="336096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BE89A8-2C03-EC43-B254-C0A5D5449C63}"/>
              </a:ext>
            </a:extLst>
          </p:cNvPr>
          <p:cNvSpPr/>
          <p:nvPr/>
        </p:nvSpPr>
        <p:spPr>
          <a:xfrm>
            <a:off x="4160049" y="225652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3543FDB-C27B-8E43-BD83-055CFB4A6424}"/>
              </a:ext>
            </a:extLst>
          </p:cNvPr>
          <p:cNvSpPr/>
          <p:nvPr/>
        </p:nvSpPr>
        <p:spPr>
          <a:xfrm>
            <a:off x="7943714" y="2261074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C6948A5-71C3-0142-AFFA-5637E7FC3656}"/>
              </a:ext>
            </a:extLst>
          </p:cNvPr>
          <p:cNvCxnSpPr>
            <a:cxnSpLocks/>
            <a:stCxn id="70" idx="2"/>
            <a:endCxn id="69" idx="6"/>
          </p:cNvCxnSpPr>
          <p:nvPr/>
        </p:nvCxnSpPr>
        <p:spPr>
          <a:xfrm flipH="1" flipV="1">
            <a:off x="4360603" y="2356801"/>
            <a:ext cx="3583111" cy="455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6">
            <a:extLst>
              <a:ext uri="{FF2B5EF4-FFF2-40B4-BE49-F238E27FC236}">
                <a16:creationId xmlns:a16="http://schemas.microsoft.com/office/drawing/2014/main" id="{6BA9E92C-7C0D-284F-9190-1AECF9FA6977}"/>
              </a:ext>
            </a:extLst>
          </p:cNvPr>
          <p:cNvSpPr txBox="1">
            <a:spLocks/>
          </p:cNvSpPr>
          <p:nvPr/>
        </p:nvSpPr>
        <p:spPr>
          <a:xfrm>
            <a:off x="93491" y="4696994"/>
            <a:ext cx="1496864" cy="502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 route</a:t>
            </a:r>
            <a:br>
              <a:rPr lang="en-US" sz="1200" b="1" dirty="0"/>
            </a:br>
            <a:r>
              <a:rPr lang="en-US" sz="1200" dirty="0"/>
              <a:t>1.1.14.0/24 </a:t>
            </a:r>
            <a:r>
              <a:rPr lang="en-US" sz="1200" dirty="0">
                <a:highlight>
                  <a:srgbClr val="FFFF00"/>
                </a:highlight>
              </a:rPr>
              <a:t>65000</a:t>
            </a:r>
          </a:p>
        </p:txBody>
      </p:sp>
      <p:sp>
        <p:nvSpPr>
          <p:cNvPr id="74" name="Title 6">
            <a:extLst>
              <a:ext uri="{FF2B5EF4-FFF2-40B4-BE49-F238E27FC236}">
                <a16:creationId xmlns:a16="http://schemas.microsoft.com/office/drawing/2014/main" id="{ECD30E15-6F7B-DD47-8575-FED63301C3C5}"/>
              </a:ext>
            </a:extLst>
          </p:cNvPr>
          <p:cNvSpPr txBox="1">
            <a:spLocks/>
          </p:cNvSpPr>
          <p:nvPr/>
        </p:nvSpPr>
        <p:spPr>
          <a:xfrm>
            <a:off x="4466001" y="4671211"/>
            <a:ext cx="1471429" cy="502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 route</a:t>
            </a:r>
            <a:br>
              <a:rPr lang="en-US" sz="1200" b="1" dirty="0"/>
            </a:br>
            <a:r>
              <a:rPr lang="en-US" sz="1200" dirty="0"/>
              <a:t>1.1.27.0/24 </a:t>
            </a:r>
            <a:r>
              <a:rPr lang="en-US" sz="1200" dirty="0">
                <a:highlight>
                  <a:srgbClr val="FFFF00"/>
                </a:highlight>
              </a:rPr>
              <a:t>65001</a:t>
            </a:r>
          </a:p>
        </p:txBody>
      </p:sp>
      <p:sp>
        <p:nvSpPr>
          <p:cNvPr id="88" name="Title 6">
            <a:extLst>
              <a:ext uri="{FF2B5EF4-FFF2-40B4-BE49-F238E27FC236}">
                <a16:creationId xmlns:a16="http://schemas.microsoft.com/office/drawing/2014/main" id="{80171806-0C2A-C241-82F4-A60ABF93A0CE}"/>
              </a:ext>
            </a:extLst>
          </p:cNvPr>
          <p:cNvSpPr txBox="1">
            <a:spLocks/>
          </p:cNvSpPr>
          <p:nvPr/>
        </p:nvSpPr>
        <p:spPr>
          <a:xfrm>
            <a:off x="6260583" y="4675112"/>
            <a:ext cx="1441596" cy="487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400</a:t>
            </a:r>
          </a:p>
        </p:txBody>
      </p:sp>
      <p:sp>
        <p:nvSpPr>
          <p:cNvPr id="90" name="Title 6">
            <a:extLst>
              <a:ext uri="{FF2B5EF4-FFF2-40B4-BE49-F238E27FC236}">
                <a16:creationId xmlns:a16="http://schemas.microsoft.com/office/drawing/2014/main" id="{184A65FB-79A7-924C-8BED-7E27649612FC}"/>
              </a:ext>
            </a:extLst>
          </p:cNvPr>
          <p:cNvSpPr txBox="1">
            <a:spLocks/>
          </p:cNvSpPr>
          <p:nvPr/>
        </p:nvSpPr>
        <p:spPr>
          <a:xfrm>
            <a:off x="10625454" y="4671211"/>
            <a:ext cx="1414482" cy="4873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400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B633551-A593-9E4D-B8C4-1098D1CD5F2F}"/>
              </a:ext>
            </a:extLst>
          </p:cNvPr>
          <p:cNvGrpSpPr/>
          <p:nvPr/>
        </p:nvGrpSpPr>
        <p:grpSpPr>
          <a:xfrm flipH="1" flipV="1">
            <a:off x="2541648" y="2876379"/>
            <a:ext cx="311335" cy="402624"/>
            <a:chOff x="4037390" y="3429000"/>
            <a:chExt cx="311335" cy="402624"/>
          </a:xfrm>
        </p:grpSpPr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84819C40-F6D2-3149-AF36-737A09CAF657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ight Arrow 92">
              <a:extLst>
                <a:ext uri="{FF2B5EF4-FFF2-40B4-BE49-F238E27FC236}">
                  <a16:creationId xmlns:a16="http://schemas.microsoft.com/office/drawing/2014/main" id="{2B605C5A-1C1A-EE41-AF14-893E5272D111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ACD1C74A-E253-9F49-BDA2-85B1B962FF45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8CF46C99-E574-9141-9B2D-3A361A216AD8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Title 6">
            <a:extLst>
              <a:ext uri="{FF2B5EF4-FFF2-40B4-BE49-F238E27FC236}">
                <a16:creationId xmlns:a16="http://schemas.microsoft.com/office/drawing/2014/main" id="{C7782FDB-F873-204A-904C-D34275ED1424}"/>
              </a:ext>
            </a:extLst>
          </p:cNvPr>
          <p:cNvSpPr txBox="1">
            <a:spLocks/>
          </p:cNvSpPr>
          <p:nvPr/>
        </p:nvSpPr>
        <p:spPr>
          <a:xfrm>
            <a:off x="580264" y="2687206"/>
            <a:ext cx="1833044" cy="75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1.1.0.0/16 </a:t>
            </a:r>
            <a:r>
              <a:rPr lang="en-US" sz="1200" dirty="0">
                <a:highlight>
                  <a:srgbClr val="FFFF00"/>
                </a:highlight>
              </a:rPr>
              <a:t>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227970C-CC87-0141-96A8-82F28523FC6C}"/>
              </a:ext>
            </a:extLst>
          </p:cNvPr>
          <p:cNvGrpSpPr/>
          <p:nvPr/>
        </p:nvGrpSpPr>
        <p:grpSpPr>
          <a:xfrm rot="10800000" flipH="1" flipV="1">
            <a:off x="9223181" y="2895088"/>
            <a:ext cx="311335" cy="402624"/>
            <a:chOff x="4037390" y="3429000"/>
            <a:chExt cx="311335" cy="402624"/>
          </a:xfrm>
        </p:grpSpPr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5E6587FC-3A9E-464A-B00F-F51B1394FE45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AF584093-5548-C54F-A69C-0004250CBA42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5B2F1392-5DE9-B74C-A640-C19FB4ECE148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5D5256B0-FF1B-2B4B-B148-4615E1118928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5" name="Title 6">
            <a:extLst>
              <a:ext uri="{FF2B5EF4-FFF2-40B4-BE49-F238E27FC236}">
                <a16:creationId xmlns:a16="http://schemas.microsoft.com/office/drawing/2014/main" id="{2D8D6DAC-2F18-954D-9003-DFC7BFC127F7}"/>
              </a:ext>
            </a:extLst>
          </p:cNvPr>
          <p:cNvSpPr txBox="1">
            <a:spLocks/>
          </p:cNvSpPr>
          <p:nvPr/>
        </p:nvSpPr>
        <p:spPr>
          <a:xfrm>
            <a:off x="9656111" y="2679065"/>
            <a:ext cx="1833044" cy="75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1.1.0.0/16 </a:t>
            </a:r>
            <a:r>
              <a:rPr lang="en-US" sz="1200" dirty="0">
                <a:highlight>
                  <a:srgbClr val="FFFF00"/>
                </a:highlight>
              </a:rPr>
              <a:t>200 100 300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15649F6-9C36-2742-9BDF-DDD50DD45A90}"/>
              </a:ext>
            </a:extLst>
          </p:cNvPr>
          <p:cNvCxnSpPr>
            <a:cxnSpLocks/>
          </p:cNvCxnSpPr>
          <p:nvPr/>
        </p:nvCxnSpPr>
        <p:spPr>
          <a:xfrm flipV="1">
            <a:off x="6092394" y="1121569"/>
            <a:ext cx="0" cy="5614988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0E0249-A0E0-804B-897A-6D4D0468A3AA}"/>
              </a:ext>
            </a:extLst>
          </p:cNvPr>
          <p:cNvGrpSpPr/>
          <p:nvPr/>
        </p:nvGrpSpPr>
        <p:grpSpPr>
          <a:xfrm rot="5400000" flipH="1" flipV="1">
            <a:off x="5953913" y="1894605"/>
            <a:ext cx="311335" cy="402624"/>
            <a:chOff x="4037390" y="3429000"/>
            <a:chExt cx="311335" cy="402624"/>
          </a:xfrm>
        </p:grpSpPr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39FFE3CF-F191-E849-A939-0164440CC8EA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FF1FCE69-3D44-D849-8166-4533C910159A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9636BC1F-D19A-9B4A-A1F9-7A77F244C7AF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F65D0401-CEBD-C646-A997-455FF6AE37D2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Title 6">
            <a:extLst>
              <a:ext uri="{FF2B5EF4-FFF2-40B4-BE49-F238E27FC236}">
                <a16:creationId xmlns:a16="http://schemas.microsoft.com/office/drawing/2014/main" id="{BDB9CA67-233A-8A43-926E-047C8A147DE6}"/>
              </a:ext>
            </a:extLst>
          </p:cNvPr>
          <p:cNvSpPr txBox="1">
            <a:spLocks/>
          </p:cNvSpPr>
          <p:nvPr/>
        </p:nvSpPr>
        <p:spPr>
          <a:xfrm>
            <a:off x="5126140" y="1113100"/>
            <a:ext cx="1833044" cy="75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1.1.0.0/16 </a:t>
            </a:r>
            <a:r>
              <a:rPr lang="en-US" sz="1200" dirty="0">
                <a:highlight>
                  <a:srgbClr val="FFFF00"/>
                </a:highlight>
              </a:rPr>
              <a:t>100 300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sp>
        <p:nvSpPr>
          <p:cNvPr id="109" name="Title 6">
            <a:extLst>
              <a:ext uri="{FF2B5EF4-FFF2-40B4-BE49-F238E27FC236}">
                <a16:creationId xmlns:a16="http://schemas.microsoft.com/office/drawing/2014/main" id="{B598222C-EC0D-3D4C-84A0-BC236B265BB1}"/>
              </a:ext>
            </a:extLst>
          </p:cNvPr>
          <p:cNvSpPr txBox="1">
            <a:spLocks/>
          </p:cNvSpPr>
          <p:nvPr/>
        </p:nvSpPr>
        <p:spPr>
          <a:xfrm>
            <a:off x="127110" y="1128444"/>
            <a:ext cx="2286198" cy="75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Advertised routes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Inbound traffic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9415EFE-8DF8-DD42-8F5A-4B6E0520EC9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3D48080-B2F0-0E41-8B1A-8B9D839ABC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815CF8C-D63F-9047-BA1F-A77A9D6F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11" name="Title 6">
            <a:extLst>
              <a:ext uri="{FF2B5EF4-FFF2-40B4-BE49-F238E27FC236}">
                <a16:creationId xmlns:a16="http://schemas.microsoft.com/office/drawing/2014/main" id="{59D9EE66-9030-6A49-9A56-192C5A18DB3A}"/>
              </a:ext>
            </a:extLst>
          </p:cNvPr>
          <p:cNvSpPr txBox="1">
            <a:spLocks/>
          </p:cNvSpPr>
          <p:nvPr/>
        </p:nvSpPr>
        <p:spPr>
          <a:xfrm>
            <a:off x="9872582" y="1084518"/>
            <a:ext cx="2286198" cy="75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Received routes</a:t>
            </a:r>
          </a:p>
          <a:p>
            <a:pPr algn="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Sent traffic</a:t>
            </a:r>
          </a:p>
        </p:txBody>
      </p:sp>
    </p:spTree>
    <p:extLst>
      <p:ext uri="{BB962C8B-B14F-4D97-AF65-F5344CB8AC3E}">
        <p14:creationId xmlns:p14="http://schemas.microsoft.com/office/powerpoint/2010/main" val="263703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Dual-homed enterprise (active-standby)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0A52E-D7BB-2D4B-9578-5540CBF0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911940" y="2146794"/>
            <a:ext cx="2068539" cy="1282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47B6E-D4AD-4941-BA02-2CC4DDE0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7259193" y="2146794"/>
            <a:ext cx="2068539" cy="1282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340C-75D0-514A-BF1F-0E99AD70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027851" y="4014440"/>
            <a:ext cx="3422245" cy="21213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71472-6C60-7C42-8B7B-7E9E4A15AE20}"/>
              </a:ext>
            </a:extLst>
          </p:cNvPr>
          <p:cNvCxnSpPr>
            <a:cxnSpLocks/>
          </p:cNvCxnSpPr>
          <p:nvPr/>
        </p:nvCxnSpPr>
        <p:spPr>
          <a:xfrm flipH="1" flipV="1">
            <a:off x="3821906" y="3257550"/>
            <a:ext cx="1029370" cy="1053194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E94A98F-5EBE-8747-BD30-67F29F5DDD13}"/>
              </a:ext>
            </a:extLst>
          </p:cNvPr>
          <p:cNvSpPr/>
          <p:nvPr/>
        </p:nvSpPr>
        <p:spPr>
          <a:xfrm>
            <a:off x="3711674" y="3157006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B9B9AA-41B1-5247-8C49-4775D686B02C}"/>
              </a:ext>
            </a:extLst>
          </p:cNvPr>
          <p:cNvSpPr/>
          <p:nvPr/>
        </p:nvSpPr>
        <p:spPr>
          <a:xfrm>
            <a:off x="4753697" y="4209100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B4A1B0-B6D4-1948-A5EA-CE98CBF4824B}"/>
              </a:ext>
            </a:extLst>
          </p:cNvPr>
          <p:cNvSpPr/>
          <p:nvPr/>
        </p:nvSpPr>
        <p:spPr>
          <a:xfrm>
            <a:off x="6447364" y="4210078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BA89B5-774B-3C44-998F-1931FE39CD19}"/>
              </a:ext>
            </a:extLst>
          </p:cNvPr>
          <p:cNvSpPr/>
          <p:nvPr/>
        </p:nvSpPr>
        <p:spPr>
          <a:xfrm>
            <a:off x="7441695" y="3194427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CC46E-D513-354E-80E4-3008C582BF22}"/>
              </a:ext>
            </a:extLst>
          </p:cNvPr>
          <p:cNvCxnSpPr>
            <a:cxnSpLocks/>
          </p:cNvCxnSpPr>
          <p:nvPr/>
        </p:nvCxnSpPr>
        <p:spPr>
          <a:xfrm flipV="1">
            <a:off x="6553952" y="3307556"/>
            <a:ext cx="975561" cy="100318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1CDF17-04DA-AC4D-8C04-2C507C02AE21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954251" y="4309377"/>
            <a:ext cx="1562360" cy="908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6">
            <a:extLst>
              <a:ext uri="{FF2B5EF4-FFF2-40B4-BE49-F238E27FC236}">
                <a16:creationId xmlns:a16="http://schemas.microsoft.com/office/drawing/2014/main" id="{A0CD9BF0-E345-464F-9606-D29869ED1A27}"/>
              </a:ext>
            </a:extLst>
          </p:cNvPr>
          <p:cNvSpPr txBox="1">
            <a:spLocks/>
          </p:cNvSpPr>
          <p:nvPr/>
        </p:nvSpPr>
        <p:spPr>
          <a:xfrm>
            <a:off x="1876586" y="2146794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100</a:t>
            </a: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21A357C8-B103-B94B-A020-617EEAFF7034}"/>
              </a:ext>
            </a:extLst>
          </p:cNvPr>
          <p:cNvSpPr txBox="1">
            <a:spLocks/>
          </p:cNvSpPr>
          <p:nvPr/>
        </p:nvSpPr>
        <p:spPr>
          <a:xfrm>
            <a:off x="7247544" y="2204419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200</a:t>
            </a: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DB2FCFCA-EEED-764E-92DD-D54EA325D473}"/>
              </a:ext>
            </a:extLst>
          </p:cNvPr>
          <p:cNvSpPr txBox="1">
            <a:spLocks/>
          </p:cNvSpPr>
          <p:nvPr/>
        </p:nvSpPr>
        <p:spPr>
          <a:xfrm>
            <a:off x="4292569" y="5176874"/>
            <a:ext cx="2912552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 AS 300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3437B37-C4F4-0749-8738-5B6D8EEAAE9E}"/>
              </a:ext>
            </a:extLst>
          </p:cNvPr>
          <p:cNvSpPr/>
          <p:nvPr/>
        </p:nvSpPr>
        <p:spPr>
          <a:xfrm rot="13607904" flipV="1">
            <a:off x="4156662" y="3913853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itle 6">
            <a:extLst>
              <a:ext uri="{FF2B5EF4-FFF2-40B4-BE49-F238E27FC236}">
                <a16:creationId xmlns:a16="http://schemas.microsoft.com/office/drawing/2014/main" id="{FB423C9D-C8B0-4245-8E43-E59D7951A8FF}"/>
              </a:ext>
            </a:extLst>
          </p:cNvPr>
          <p:cNvSpPr txBox="1">
            <a:spLocks/>
          </p:cNvSpPr>
          <p:nvPr/>
        </p:nvSpPr>
        <p:spPr>
          <a:xfrm>
            <a:off x="1737860" y="3848849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 route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7.7.7.0/24 </a:t>
            </a:r>
            <a:r>
              <a:rPr lang="en-US" sz="1200" dirty="0">
                <a:highlight>
                  <a:srgbClr val="FFFF00"/>
                </a:highlight>
              </a:rPr>
              <a:t>300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0BE9124-1151-104F-AEBD-947089DB7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465612" y="1308718"/>
            <a:ext cx="2068539" cy="1282206"/>
          </a:xfrm>
          <a:prstGeom prst="rect">
            <a:avLst/>
          </a:prstGeom>
        </p:spPr>
      </p:pic>
      <p:sp>
        <p:nvSpPr>
          <p:cNvPr id="51" name="Title 6">
            <a:extLst>
              <a:ext uri="{FF2B5EF4-FFF2-40B4-BE49-F238E27FC236}">
                <a16:creationId xmlns:a16="http://schemas.microsoft.com/office/drawing/2014/main" id="{0FF7E65B-6629-4E45-BC2A-4C37B9C7FE1E}"/>
              </a:ext>
            </a:extLst>
          </p:cNvPr>
          <p:cNvSpPr txBox="1">
            <a:spLocks/>
          </p:cNvSpPr>
          <p:nvPr/>
        </p:nvSpPr>
        <p:spPr>
          <a:xfrm>
            <a:off x="4460538" y="1460464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The rest</a:t>
            </a:r>
          </a:p>
          <a:p>
            <a:pPr algn="ctr"/>
            <a:r>
              <a:rPr lang="en-US" sz="1600" dirty="0"/>
              <a:t>of the Internet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3B5F7B-968A-824F-B669-C0901E6C101F}"/>
              </a:ext>
            </a:extLst>
          </p:cNvPr>
          <p:cNvSpPr/>
          <p:nvPr/>
        </p:nvSpPr>
        <p:spPr>
          <a:xfrm>
            <a:off x="7259193" y="2714333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C76B9A-B48C-CB46-B8D0-864F7B674084}"/>
              </a:ext>
            </a:extLst>
          </p:cNvPr>
          <p:cNvSpPr/>
          <p:nvPr/>
        </p:nvSpPr>
        <p:spPr>
          <a:xfrm>
            <a:off x="6315657" y="2207762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2921CE-6EA5-6846-B31E-5ED892437541}"/>
              </a:ext>
            </a:extLst>
          </p:cNvPr>
          <p:cNvCxnSpPr>
            <a:cxnSpLocks/>
          </p:cNvCxnSpPr>
          <p:nvPr/>
        </p:nvCxnSpPr>
        <p:spPr>
          <a:xfrm>
            <a:off x="6407944" y="2300288"/>
            <a:ext cx="942975" cy="507206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D521A00-510C-0D47-8E26-39562003D199}"/>
              </a:ext>
            </a:extLst>
          </p:cNvPr>
          <p:cNvSpPr/>
          <p:nvPr/>
        </p:nvSpPr>
        <p:spPr>
          <a:xfrm>
            <a:off x="3749119" y="2716135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3FACB52-55D1-9F40-B17D-E8B1602B622F}"/>
              </a:ext>
            </a:extLst>
          </p:cNvPr>
          <p:cNvSpPr/>
          <p:nvPr/>
        </p:nvSpPr>
        <p:spPr>
          <a:xfrm>
            <a:off x="4446299" y="219797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BB149B-F149-F243-B145-332DD761D52C}"/>
              </a:ext>
            </a:extLst>
          </p:cNvPr>
          <p:cNvCxnSpPr>
            <a:cxnSpLocks/>
          </p:cNvCxnSpPr>
          <p:nvPr/>
        </p:nvCxnSpPr>
        <p:spPr>
          <a:xfrm flipH="1">
            <a:off x="3843339" y="2300288"/>
            <a:ext cx="707230" cy="51435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">
            <a:extLst>
              <a:ext uri="{FF2B5EF4-FFF2-40B4-BE49-F238E27FC236}">
                <a16:creationId xmlns:a16="http://schemas.microsoft.com/office/drawing/2014/main" id="{C6F626F1-09CD-CB46-88E1-028A6591131E}"/>
              </a:ext>
            </a:extLst>
          </p:cNvPr>
          <p:cNvSpPr txBox="1">
            <a:spLocks/>
          </p:cNvSpPr>
          <p:nvPr/>
        </p:nvSpPr>
        <p:spPr>
          <a:xfrm>
            <a:off x="299162" y="914371"/>
            <a:ext cx="2149504" cy="79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Inbound traffic</a:t>
            </a:r>
          </a:p>
        </p:txBody>
      </p:sp>
      <p:sp>
        <p:nvSpPr>
          <p:cNvPr id="64" name="Title 6">
            <a:extLst>
              <a:ext uri="{FF2B5EF4-FFF2-40B4-BE49-F238E27FC236}">
                <a16:creationId xmlns:a16="http://schemas.microsoft.com/office/drawing/2014/main" id="{649C4B80-870A-4A44-A64C-6D24CAB0CF7C}"/>
              </a:ext>
            </a:extLst>
          </p:cNvPr>
          <p:cNvSpPr txBox="1">
            <a:spLocks/>
          </p:cNvSpPr>
          <p:nvPr/>
        </p:nvSpPr>
        <p:spPr>
          <a:xfrm rot="2810792">
            <a:off x="3627693" y="3502196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Active Link</a:t>
            </a:r>
          </a:p>
        </p:txBody>
      </p:sp>
      <p:sp>
        <p:nvSpPr>
          <p:cNvPr id="65" name="Title 6">
            <a:extLst>
              <a:ext uri="{FF2B5EF4-FFF2-40B4-BE49-F238E27FC236}">
                <a16:creationId xmlns:a16="http://schemas.microsoft.com/office/drawing/2014/main" id="{EE3E831A-869E-F64A-A09F-E93AC4F1015D}"/>
              </a:ext>
            </a:extLst>
          </p:cNvPr>
          <p:cNvSpPr txBox="1">
            <a:spLocks/>
          </p:cNvSpPr>
          <p:nvPr/>
        </p:nvSpPr>
        <p:spPr>
          <a:xfrm rot="18867288">
            <a:off x="6244395" y="3525172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Standby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8D1B138C-3AA3-1A41-B857-8238BDEBA21D}"/>
              </a:ext>
            </a:extLst>
          </p:cNvPr>
          <p:cNvSpPr/>
          <p:nvPr/>
        </p:nvSpPr>
        <p:spPr>
          <a:xfrm rot="18824451" flipV="1">
            <a:off x="6923799" y="391411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itle 6">
            <a:extLst>
              <a:ext uri="{FF2B5EF4-FFF2-40B4-BE49-F238E27FC236}">
                <a16:creationId xmlns:a16="http://schemas.microsoft.com/office/drawing/2014/main" id="{AB7A00CB-4C8B-5B44-BFFF-95B2756463DC}"/>
              </a:ext>
            </a:extLst>
          </p:cNvPr>
          <p:cNvSpPr txBox="1">
            <a:spLocks/>
          </p:cNvSpPr>
          <p:nvPr/>
        </p:nvSpPr>
        <p:spPr>
          <a:xfrm>
            <a:off x="7320343" y="3848849"/>
            <a:ext cx="2730061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Customer route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7.7.7.0/24 </a:t>
            </a:r>
            <a:r>
              <a:rPr lang="en-US" sz="1200" dirty="0">
                <a:highlight>
                  <a:srgbClr val="FFFF00"/>
                </a:highlight>
              </a:rPr>
              <a:t>300 300 300 300 300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83CCEB-1C4A-9044-AE85-92E2C14905B8}"/>
              </a:ext>
            </a:extLst>
          </p:cNvPr>
          <p:cNvGrpSpPr/>
          <p:nvPr/>
        </p:nvGrpSpPr>
        <p:grpSpPr>
          <a:xfrm rot="3321819" flipH="1" flipV="1">
            <a:off x="3877946" y="2178972"/>
            <a:ext cx="311335" cy="402624"/>
            <a:chOff x="4037390" y="3429000"/>
            <a:chExt cx="311335" cy="402624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2F934D05-465F-6542-BB87-1602B132D501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B5BDF943-6D00-B245-BBF3-A52BAF274F6A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6DA74A59-CB4C-F44C-9749-70D18E777045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CF57C833-4E05-764F-9975-C43E74D085B9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Title 6">
            <a:extLst>
              <a:ext uri="{FF2B5EF4-FFF2-40B4-BE49-F238E27FC236}">
                <a16:creationId xmlns:a16="http://schemas.microsoft.com/office/drawing/2014/main" id="{AD189FFC-BE41-7A4D-9539-44F73F623E65}"/>
              </a:ext>
            </a:extLst>
          </p:cNvPr>
          <p:cNvSpPr txBox="1">
            <a:spLocks/>
          </p:cNvSpPr>
          <p:nvPr/>
        </p:nvSpPr>
        <p:spPr>
          <a:xfrm>
            <a:off x="2008747" y="1457301"/>
            <a:ext cx="1833044" cy="75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7.7.7.0/24 </a:t>
            </a:r>
            <a:r>
              <a:rPr lang="en-US" sz="1200" dirty="0">
                <a:highlight>
                  <a:srgbClr val="FFFF00"/>
                </a:highlight>
              </a:rPr>
              <a:t>100 300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CE2BAB-F762-6542-B9A0-FA34183B3AC7}"/>
              </a:ext>
            </a:extLst>
          </p:cNvPr>
          <p:cNvGrpSpPr/>
          <p:nvPr/>
        </p:nvGrpSpPr>
        <p:grpSpPr>
          <a:xfrm rot="18253040" flipH="1" flipV="1">
            <a:off x="6868744" y="2197213"/>
            <a:ext cx="311335" cy="402624"/>
            <a:chOff x="4037390" y="3429000"/>
            <a:chExt cx="311335" cy="402624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A3C18B1E-7627-D349-AF70-94410126EC63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C7A8E80-922E-F94E-B7A0-347A2AA1E740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3A504062-C16A-F740-ABC4-7888FE8F4EFC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00361E2B-1B21-1149-89CD-01816F934963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itle 6">
            <a:extLst>
              <a:ext uri="{FF2B5EF4-FFF2-40B4-BE49-F238E27FC236}">
                <a16:creationId xmlns:a16="http://schemas.microsoft.com/office/drawing/2014/main" id="{93B86150-E3F4-7048-B427-78EA5551D7F5}"/>
              </a:ext>
            </a:extLst>
          </p:cNvPr>
          <p:cNvSpPr txBox="1">
            <a:spLocks/>
          </p:cNvSpPr>
          <p:nvPr/>
        </p:nvSpPr>
        <p:spPr>
          <a:xfrm>
            <a:off x="7230371" y="1453307"/>
            <a:ext cx="3720998" cy="7519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7.7.7.0/24 </a:t>
            </a:r>
            <a:r>
              <a:rPr lang="en-US" sz="1200" dirty="0">
                <a:highlight>
                  <a:srgbClr val="FFFF00"/>
                </a:highlight>
              </a:rPr>
              <a:t>200 300 300 300 300 300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more routes</a:t>
            </a:r>
          </a:p>
        </p:txBody>
      </p:sp>
      <p:sp>
        <p:nvSpPr>
          <p:cNvPr id="86" name="Date Placeholder 85">
            <a:extLst>
              <a:ext uri="{FF2B5EF4-FFF2-40B4-BE49-F238E27FC236}">
                <a16:creationId xmlns:a16="http://schemas.microsoft.com/office/drawing/2014/main" id="{125F81F6-DA10-1B44-84AD-391CCB031A1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B145D733-7140-C741-BC21-C9564B8B32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DCA08A40-2C59-BD44-BCB9-BFBF95B4B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80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Dual-homed enterprise (active-standby)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0A52E-D7BB-2D4B-9578-5540CBF0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911940" y="2146794"/>
            <a:ext cx="2068539" cy="1282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47B6E-D4AD-4941-BA02-2CC4DDE0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7259193" y="2146794"/>
            <a:ext cx="2068539" cy="1282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340C-75D0-514A-BF1F-0E99AD70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027851" y="4014440"/>
            <a:ext cx="3422245" cy="21213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71472-6C60-7C42-8B7B-7E9E4A15AE20}"/>
              </a:ext>
            </a:extLst>
          </p:cNvPr>
          <p:cNvCxnSpPr>
            <a:cxnSpLocks/>
          </p:cNvCxnSpPr>
          <p:nvPr/>
        </p:nvCxnSpPr>
        <p:spPr>
          <a:xfrm flipH="1" flipV="1">
            <a:off x="3821906" y="3257550"/>
            <a:ext cx="1029370" cy="1053194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E94A98F-5EBE-8747-BD30-67F29F5DDD13}"/>
              </a:ext>
            </a:extLst>
          </p:cNvPr>
          <p:cNvSpPr/>
          <p:nvPr/>
        </p:nvSpPr>
        <p:spPr>
          <a:xfrm>
            <a:off x="3711674" y="3157006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B9B9AA-41B1-5247-8C49-4775D686B02C}"/>
              </a:ext>
            </a:extLst>
          </p:cNvPr>
          <p:cNvSpPr/>
          <p:nvPr/>
        </p:nvSpPr>
        <p:spPr>
          <a:xfrm>
            <a:off x="4753697" y="4209100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B4A1B0-B6D4-1948-A5EA-CE98CBF4824B}"/>
              </a:ext>
            </a:extLst>
          </p:cNvPr>
          <p:cNvSpPr/>
          <p:nvPr/>
        </p:nvSpPr>
        <p:spPr>
          <a:xfrm>
            <a:off x="6447364" y="4210078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BA89B5-774B-3C44-998F-1931FE39CD19}"/>
              </a:ext>
            </a:extLst>
          </p:cNvPr>
          <p:cNvSpPr/>
          <p:nvPr/>
        </p:nvSpPr>
        <p:spPr>
          <a:xfrm>
            <a:off x="7441695" y="3194427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CC46E-D513-354E-80E4-3008C582BF22}"/>
              </a:ext>
            </a:extLst>
          </p:cNvPr>
          <p:cNvCxnSpPr>
            <a:cxnSpLocks/>
          </p:cNvCxnSpPr>
          <p:nvPr/>
        </p:nvCxnSpPr>
        <p:spPr>
          <a:xfrm flipV="1">
            <a:off x="6553952" y="3307556"/>
            <a:ext cx="975561" cy="100318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1CDF17-04DA-AC4D-8C04-2C507C02AE21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954251" y="4309377"/>
            <a:ext cx="1562360" cy="908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6">
            <a:extLst>
              <a:ext uri="{FF2B5EF4-FFF2-40B4-BE49-F238E27FC236}">
                <a16:creationId xmlns:a16="http://schemas.microsoft.com/office/drawing/2014/main" id="{A0CD9BF0-E345-464F-9606-D29869ED1A27}"/>
              </a:ext>
            </a:extLst>
          </p:cNvPr>
          <p:cNvSpPr txBox="1">
            <a:spLocks/>
          </p:cNvSpPr>
          <p:nvPr/>
        </p:nvSpPr>
        <p:spPr>
          <a:xfrm>
            <a:off x="1876586" y="2146794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100</a:t>
            </a: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21A357C8-B103-B94B-A020-617EEAFF7034}"/>
              </a:ext>
            </a:extLst>
          </p:cNvPr>
          <p:cNvSpPr txBox="1">
            <a:spLocks/>
          </p:cNvSpPr>
          <p:nvPr/>
        </p:nvSpPr>
        <p:spPr>
          <a:xfrm>
            <a:off x="7247544" y="2204419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200</a:t>
            </a: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DB2FCFCA-EEED-764E-92DD-D54EA325D473}"/>
              </a:ext>
            </a:extLst>
          </p:cNvPr>
          <p:cNvSpPr txBox="1">
            <a:spLocks/>
          </p:cNvSpPr>
          <p:nvPr/>
        </p:nvSpPr>
        <p:spPr>
          <a:xfrm>
            <a:off x="4292569" y="5176874"/>
            <a:ext cx="2912552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 AS 300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3437B37-C4F4-0749-8738-5B6D8EEAAE9E}"/>
              </a:ext>
            </a:extLst>
          </p:cNvPr>
          <p:cNvSpPr/>
          <p:nvPr/>
        </p:nvSpPr>
        <p:spPr>
          <a:xfrm rot="2700000" flipV="1">
            <a:off x="4156662" y="3913853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itle 6">
            <a:extLst>
              <a:ext uri="{FF2B5EF4-FFF2-40B4-BE49-F238E27FC236}">
                <a16:creationId xmlns:a16="http://schemas.microsoft.com/office/drawing/2014/main" id="{FB423C9D-C8B0-4245-8E43-E59D7951A8FF}"/>
              </a:ext>
            </a:extLst>
          </p:cNvPr>
          <p:cNvSpPr txBox="1">
            <a:spLocks/>
          </p:cNvSpPr>
          <p:nvPr/>
        </p:nvSpPr>
        <p:spPr>
          <a:xfrm>
            <a:off x="1737860" y="3848849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100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0BE9124-1151-104F-AEBD-947089DB7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465612" y="1308718"/>
            <a:ext cx="2068539" cy="1282206"/>
          </a:xfrm>
          <a:prstGeom prst="rect">
            <a:avLst/>
          </a:prstGeom>
        </p:spPr>
      </p:pic>
      <p:sp>
        <p:nvSpPr>
          <p:cNvPr id="51" name="Title 6">
            <a:extLst>
              <a:ext uri="{FF2B5EF4-FFF2-40B4-BE49-F238E27FC236}">
                <a16:creationId xmlns:a16="http://schemas.microsoft.com/office/drawing/2014/main" id="{0FF7E65B-6629-4E45-BC2A-4C37B9C7FE1E}"/>
              </a:ext>
            </a:extLst>
          </p:cNvPr>
          <p:cNvSpPr txBox="1">
            <a:spLocks/>
          </p:cNvSpPr>
          <p:nvPr/>
        </p:nvSpPr>
        <p:spPr>
          <a:xfrm>
            <a:off x="4460538" y="1460464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The rest</a:t>
            </a:r>
          </a:p>
          <a:p>
            <a:pPr algn="ctr"/>
            <a:r>
              <a:rPr lang="en-US" sz="1600" dirty="0"/>
              <a:t>of the Internet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3B5F7B-968A-824F-B669-C0901E6C101F}"/>
              </a:ext>
            </a:extLst>
          </p:cNvPr>
          <p:cNvSpPr/>
          <p:nvPr/>
        </p:nvSpPr>
        <p:spPr>
          <a:xfrm>
            <a:off x="7259193" y="2714333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C76B9A-B48C-CB46-B8D0-864F7B674084}"/>
              </a:ext>
            </a:extLst>
          </p:cNvPr>
          <p:cNvSpPr/>
          <p:nvPr/>
        </p:nvSpPr>
        <p:spPr>
          <a:xfrm>
            <a:off x="6315657" y="2207762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2921CE-6EA5-6846-B31E-5ED892437541}"/>
              </a:ext>
            </a:extLst>
          </p:cNvPr>
          <p:cNvCxnSpPr>
            <a:cxnSpLocks/>
          </p:cNvCxnSpPr>
          <p:nvPr/>
        </p:nvCxnSpPr>
        <p:spPr>
          <a:xfrm>
            <a:off x="6407944" y="2300288"/>
            <a:ext cx="942975" cy="507206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D521A00-510C-0D47-8E26-39562003D199}"/>
              </a:ext>
            </a:extLst>
          </p:cNvPr>
          <p:cNvSpPr/>
          <p:nvPr/>
        </p:nvSpPr>
        <p:spPr>
          <a:xfrm>
            <a:off x="3749119" y="2716135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3FACB52-55D1-9F40-B17D-E8B1602B622F}"/>
              </a:ext>
            </a:extLst>
          </p:cNvPr>
          <p:cNvSpPr/>
          <p:nvPr/>
        </p:nvSpPr>
        <p:spPr>
          <a:xfrm>
            <a:off x="4446299" y="219797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BB149B-F149-F243-B145-332DD761D52C}"/>
              </a:ext>
            </a:extLst>
          </p:cNvPr>
          <p:cNvCxnSpPr>
            <a:cxnSpLocks/>
          </p:cNvCxnSpPr>
          <p:nvPr/>
        </p:nvCxnSpPr>
        <p:spPr>
          <a:xfrm flipH="1">
            <a:off x="3843339" y="2300288"/>
            <a:ext cx="707230" cy="51435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">
            <a:extLst>
              <a:ext uri="{FF2B5EF4-FFF2-40B4-BE49-F238E27FC236}">
                <a16:creationId xmlns:a16="http://schemas.microsoft.com/office/drawing/2014/main" id="{C6F626F1-09CD-CB46-88E1-028A6591131E}"/>
              </a:ext>
            </a:extLst>
          </p:cNvPr>
          <p:cNvSpPr txBox="1">
            <a:spLocks/>
          </p:cNvSpPr>
          <p:nvPr/>
        </p:nvSpPr>
        <p:spPr>
          <a:xfrm>
            <a:off x="409073" y="914371"/>
            <a:ext cx="2149504" cy="79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Outbound traffic</a:t>
            </a:r>
          </a:p>
        </p:txBody>
      </p:sp>
      <p:sp>
        <p:nvSpPr>
          <p:cNvPr id="64" name="Title 6">
            <a:extLst>
              <a:ext uri="{FF2B5EF4-FFF2-40B4-BE49-F238E27FC236}">
                <a16:creationId xmlns:a16="http://schemas.microsoft.com/office/drawing/2014/main" id="{649C4B80-870A-4A44-A64C-6D24CAB0CF7C}"/>
              </a:ext>
            </a:extLst>
          </p:cNvPr>
          <p:cNvSpPr txBox="1">
            <a:spLocks/>
          </p:cNvSpPr>
          <p:nvPr/>
        </p:nvSpPr>
        <p:spPr>
          <a:xfrm rot="2810792">
            <a:off x="3627693" y="3502196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Active Link</a:t>
            </a:r>
          </a:p>
        </p:txBody>
      </p:sp>
      <p:sp>
        <p:nvSpPr>
          <p:cNvPr id="65" name="Title 6">
            <a:extLst>
              <a:ext uri="{FF2B5EF4-FFF2-40B4-BE49-F238E27FC236}">
                <a16:creationId xmlns:a16="http://schemas.microsoft.com/office/drawing/2014/main" id="{EE3E831A-869E-F64A-A09F-E93AC4F1015D}"/>
              </a:ext>
            </a:extLst>
          </p:cNvPr>
          <p:cNvSpPr txBox="1">
            <a:spLocks/>
          </p:cNvSpPr>
          <p:nvPr/>
        </p:nvSpPr>
        <p:spPr>
          <a:xfrm rot="18867288">
            <a:off x="6244395" y="3525172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Standby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8D1B138C-3AA3-1A41-B857-8238BDEBA21D}"/>
              </a:ext>
            </a:extLst>
          </p:cNvPr>
          <p:cNvSpPr/>
          <p:nvPr/>
        </p:nvSpPr>
        <p:spPr>
          <a:xfrm rot="8100000" flipV="1">
            <a:off x="6923799" y="391411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itle 6">
            <a:extLst>
              <a:ext uri="{FF2B5EF4-FFF2-40B4-BE49-F238E27FC236}">
                <a16:creationId xmlns:a16="http://schemas.microsoft.com/office/drawing/2014/main" id="{AB7A00CB-4C8B-5B44-BFFF-95B2756463DC}"/>
              </a:ext>
            </a:extLst>
          </p:cNvPr>
          <p:cNvSpPr txBox="1">
            <a:spLocks/>
          </p:cNvSpPr>
          <p:nvPr/>
        </p:nvSpPr>
        <p:spPr>
          <a:xfrm>
            <a:off x="7320343" y="3848849"/>
            <a:ext cx="2730061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200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83CCEB-1C4A-9044-AE85-92E2C14905B8}"/>
              </a:ext>
            </a:extLst>
          </p:cNvPr>
          <p:cNvGrpSpPr/>
          <p:nvPr/>
        </p:nvGrpSpPr>
        <p:grpSpPr>
          <a:xfrm rot="14024361" flipH="1" flipV="1">
            <a:off x="3877946" y="2178972"/>
            <a:ext cx="311335" cy="402624"/>
            <a:chOff x="4037390" y="3429000"/>
            <a:chExt cx="311335" cy="402624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2F934D05-465F-6542-BB87-1602B132D501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B5BDF943-6D00-B245-BBF3-A52BAF274F6A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6DA74A59-CB4C-F44C-9749-70D18E777045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CF57C833-4E05-764F-9975-C43E74D085B9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CE2BAB-F762-6542-B9A0-FA34183B3AC7}"/>
              </a:ext>
            </a:extLst>
          </p:cNvPr>
          <p:cNvGrpSpPr/>
          <p:nvPr/>
        </p:nvGrpSpPr>
        <p:grpSpPr>
          <a:xfrm rot="7200000" flipH="1" flipV="1">
            <a:off x="6868744" y="2197213"/>
            <a:ext cx="311335" cy="402624"/>
            <a:chOff x="4037390" y="3429000"/>
            <a:chExt cx="311335" cy="402624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A3C18B1E-7627-D349-AF70-94410126EC63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C7A8E80-922E-F94E-B7A0-347A2AA1E740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3A504062-C16A-F740-ABC4-7888FE8F4EFC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00361E2B-1B21-1149-89CD-01816F934963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itle 6">
            <a:extLst>
              <a:ext uri="{FF2B5EF4-FFF2-40B4-BE49-F238E27FC236}">
                <a16:creationId xmlns:a16="http://schemas.microsoft.com/office/drawing/2014/main" id="{93B86150-E3F4-7048-B427-78EA5551D7F5}"/>
              </a:ext>
            </a:extLst>
          </p:cNvPr>
          <p:cNvSpPr txBox="1">
            <a:spLocks/>
          </p:cNvSpPr>
          <p:nvPr/>
        </p:nvSpPr>
        <p:spPr>
          <a:xfrm>
            <a:off x="1323183" y="1608770"/>
            <a:ext cx="2501575" cy="616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routes (incl 7.7.7.0/24)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6BAE9D-DCC1-E94F-A989-C3F985422D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3782A1-3622-814A-A49D-52E228A780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F1C0F9-BBE0-1B47-93E8-AF3A1239E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0ED91B31-0C29-F543-BFD8-89E2D01A5FA7}"/>
              </a:ext>
            </a:extLst>
          </p:cNvPr>
          <p:cNvSpPr txBox="1">
            <a:spLocks/>
          </p:cNvSpPr>
          <p:nvPr/>
        </p:nvSpPr>
        <p:spPr>
          <a:xfrm>
            <a:off x="7218814" y="1606355"/>
            <a:ext cx="2501575" cy="616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routes (incl 7.7.7.0/24)</a:t>
            </a:r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id="{010C5275-2C96-D442-908D-C58333C16E42}"/>
              </a:ext>
            </a:extLst>
          </p:cNvPr>
          <p:cNvSpPr txBox="1">
            <a:spLocks/>
          </p:cNvSpPr>
          <p:nvPr/>
        </p:nvSpPr>
        <p:spPr>
          <a:xfrm>
            <a:off x="1737860" y="4464634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Inbound policy: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Set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200</a:t>
            </a:r>
          </a:p>
        </p:txBody>
      </p:sp>
      <p:sp>
        <p:nvSpPr>
          <p:cNvPr id="49" name="Title 6">
            <a:extLst>
              <a:ext uri="{FF2B5EF4-FFF2-40B4-BE49-F238E27FC236}">
                <a16:creationId xmlns:a16="http://schemas.microsoft.com/office/drawing/2014/main" id="{E86E42FF-5574-A645-830C-1B6D68E70807}"/>
              </a:ext>
            </a:extLst>
          </p:cNvPr>
          <p:cNvSpPr txBox="1">
            <a:spLocks/>
          </p:cNvSpPr>
          <p:nvPr/>
        </p:nvSpPr>
        <p:spPr>
          <a:xfrm>
            <a:off x="7350919" y="4462917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 err="1"/>
              <a:t>Imbound</a:t>
            </a:r>
            <a:r>
              <a:rPr lang="en-US" sz="1200" b="1" dirty="0"/>
              <a:t> policy: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Set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150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5EA42E20-ED2B-6B45-BABB-F6EAA5AE7EA6}"/>
              </a:ext>
            </a:extLst>
          </p:cNvPr>
          <p:cNvSpPr/>
          <p:nvPr/>
        </p:nvSpPr>
        <p:spPr>
          <a:xfrm flipV="1">
            <a:off x="5577122" y="401311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itle 6">
            <a:extLst>
              <a:ext uri="{FF2B5EF4-FFF2-40B4-BE49-F238E27FC236}">
                <a16:creationId xmlns:a16="http://schemas.microsoft.com/office/drawing/2014/main" id="{5841F004-215C-414C-8378-B9FB60B804D1}"/>
              </a:ext>
            </a:extLst>
          </p:cNvPr>
          <p:cNvSpPr txBox="1">
            <a:spLocks/>
          </p:cNvSpPr>
          <p:nvPr/>
        </p:nvSpPr>
        <p:spPr>
          <a:xfrm>
            <a:off x="4595695" y="3361167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100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200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428ABD9-8BDB-6040-AE8A-D8DA3F3BD680}"/>
              </a:ext>
            </a:extLst>
          </p:cNvPr>
          <p:cNvSpPr/>
          <p:nvPr/>
        </p:nvSpPr>
        <p:spPr>
          <a:xfrm rot="10800000" flipV="1">
            <a:off x="5479404" y="4383780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itle 6">
            <a:extLst>
              <a:ext uri="{FF2B5EF4-FFF2-40B4-BE49-F238E27FC236}">
                <a16:creationId xmlns:a16="http://schemas.microsoft.com/office/drawing/2014/main" id="{15EFAC89-1E10-0248-8C2B-F112333DB22F}"/>
              </a:ext>
            </a:extLst>
          </p:cNvPr>
          <p:cNvSpPr txBox="1">
            <a:spLocks/>
          </p:cNvSpPr>
          <p:nvPr/>
        </p:nvSpPr>
        <p:spPr>
          <a:xfrm>
            <a:off x="4620617" y="4707665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100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150</a:t>
            </a:r>
          </a:p>
        </p:txBody>
      </p:sp>
    </p:spTree>
    <p:extLst>
      <p:ext uri="{BB962C8B-B14F-4D97-AF65-F5344CB8AC3E}">
        <p14:creationId xmlns:p14="http://schemas.microsoft.com/office/powerpoint/2010/main" val="3922326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Dual-homed enterprise (a-s optimized)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0A52E-D7BB-2D4B-9578-5540CBF0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1911940" y="2146794"/>
            <a:ext cx="2068539" cy="12822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047B6E-D4AD-4941-BA02-2CC4DDE09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7259193" y="2146794"/>
            <a:ext cx="2068539" cy="1282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9340C-75D0-514A-BF1F-0E99AD70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027851" y="4014440"/>
            <a:ext cx="3422245" cy="21213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71472-6C60-7C42-8B7B-7E9E4A15AE20}"/>
              </a:ext>
            </a:extLst>
          </p:cNvPr>
          <p:cNvCxnSpPr>
            <a:cxnSpLocks/>
          </p:cNvCxnSpPr>
          <p:nvPr/>
        </p:nvCxnSpPr>
        <p:spPr>
          <a:xfrm flipH="1" flipV="1">
            <a:off x="3821906" y="3257550"/>
            <a:ext cx="1029370" cy="1053194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E94A98F-5EBE-8747-BD30-67F29F5DDD13}"/>
              </a:ext>
            </a:extLst>
          </p:cNvPr>
          <p:cNvSpPr/>
          <p:nvPr/>
        </p:nvSpPr>
        <p:spPr>
          <a:xfrm>
            <a:off x="3711674" y="3157006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B9B9AA-41B1-5247-8C49-4775D686B02C}"/>
              </a:ext>
            </a:extLst>
          </p:cNvPr>
          <p:cNvSpPr/>
          <p:nvPr/>
        </p:nvSpPr>
        <p:spPr>
          <a:xfrm>
            <a:off x="4753697" y="4209100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6B4A1B0-B6D4-1948-A5EA-CE98CBF4824B}"/>
              </a:ext>
            </a:extLst>
          </p:cNvPr>
          <p:cNvSpPr/>
          <p:nvPr/>
        </p:nvSpPr>
        <p:spPr>
          <a:xfrm>
            <a:off x="6447364" y="4210078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BA89B5-774B-3C44-998F-1931FE39CD19}"/>
              </a:ext>
            </a:extLst>
          </p:cNvPr>
          <p:cNvSpPr/>
          <p:nvPr/>
        </p:nvSpPr>
        <p:spPr>
          <a:xfrm>
            <a:off x="7441695" y="3194427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4CC46E-D513-354E-80E4-3008C582BF22}"/>
              </a:ext>
            </a:extLst>
          </p:cNvPr>
          <p:cNvCxnSpPr>
            <a:cxnSpLocks/>
          </p:cNvCxnSpPr>
          <p:nvPr/>
        </p:nvCxnSpPr>
        <p:spPr>
          <a:xfrm flipV="1">
            <a:off x="6553952" y="3307556"/>
            <a:ext cx="975561" cy="1003187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1CDF17-04DA-AC4D-8C04-2C507C02AE21}"/>
              </a:ext>
            </a:extLst>
          </p:cNvPr>
          <p:cNvCxnSpPr>
            <a:cxnSpLocks/>
            <a:endCxn id="8" idx="6"/>
          </p:cNvCxnSpPr>
          <p:nvPr/>
        </p:nvCxnSpPr>
        <p:spPr>
          <a:xfrm flipH="1" flipV="1">
            <a:off x="4954251" y="4309377"/>
            <a:ext cx="1562360" cy="9088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6">
            <a:extLst>
              <a:ext uri="{FF2B5EF4-FFF2-40B4-BE49-F238E27FC236}">
                <a16:creationId xmlns:a16="http://schemas.microsoft.com/office/drawing/2014/main" id="{A0CD9BF0-E345-464F-9606-D29869ED1A27}"/>
              </a:ext>
            </a:extLst>
          </p:cNvPr>
          <p:cNvSpPr txBox="1">
            <a:spLocks/>
          </p:cNvSpPr>
          <p:nvPr/>
        </p:nvSpPr>
        <p:spPr>
          <a:xfrm>
            <a:off x="1876586" y="2299198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100</a:t>
            </a:r>
          </a:p>
          <a:p>
            <a:pPr algn="ctr"/>
            <a:r>
              <a:rPr lang="en-US" sz="2000" dirty="0"/>
              <a:t>1.1.1.0/24</a:t>
            </a: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21A357C8-B103-B94B-A020-617EEAFF7034}"/>
              </a:ext>
            </a:extLst>
          </p:cNvPr>
          <p:cNvSpPr txBox="1">
            <a:spLocks/>
          </p:cNvSpPr>
          <p:nvPr/>
        </p:nvSpPr>
        <p:spPr>
          <a:xfrm>
            <a:off x="7247544" y="2280621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ISP</a:t>
            </a:r>
          </a:p>
          <a:p>
            <a:pPr algn="ctr"/>
            <a:r>
              <a:rPr lang="en-US" sz="2000" dirty="0"/>
              <a:t>AS 200</a:t>
            </a:r>
          </a:p>
          <a:p>
            <a:pPr algn="ctr"/>
            <a:r>
              <a:rPr lang="en-US" sz="2000" dirty="0"/>
              <a:t>2.2.0.0/16</a:t>
            </a:r>
          </a:p>
        </p:txBody>
      </p:sp>
      <p:sp>
        <p:nvSpPr>
          <p:cNvPr id="40" name="Title 6">
            <a:extLst>
              <a:ext uri="{FF2B5EF4-FFF2-40B4-BE49-F238E27FC236}">
                <a16:creationId xmlns:a16="http://schemas.microsoft.com/office/drawing/2014/main" id="{DB2FCFCA-EEED-764E-92DD-D54EA325D473}"/>
              </a:ext>
            </a:extLst>
          </p:cNvPr>
          <p:cNvSpPr txBox="1">
            <a:spLocks/>
          </p:cNvSpPr>
          <p:nvPr/>
        </p:nvSpPr>
        <p:spPr>
          <a:xfrm>
            <a:off x="4292569" y="5176874"/>
            <a:ext cx="2912552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 AS 300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3437B37-C4F4-0749-8738-5B6D8EEAAE9E}"/>
              </a:ext>
            </a:extLst>
          </p:cNvPr>
          <p:cNvSpPr/>
          <p:nvPr/>
        </p:nvSpPr>
        <p:spPr>
          <a:xfrm rot="2700000" flipV="1">
            <a:off x="4156662" y="3913853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itle 6">
            <a:extLst>
              <a:ext uri="{FF2B5EF4-FFF2-40B4-BE49-F238E27FC236}">
                <a16:creationId xmlns:a16="http://schemas.microsoft.com/office/drawing/2014/main" id="{FB423C9D-C8B0-4245-8E43-E59D7951A8FF}"/>
              </a:ext>
            </a:extLst>
          </p:cNvPr>
          <p:cNvSpPr txBox="1">
            <a:spLocks/>
          </p:cNvSpPr>
          <p:nvPr/>
        </p:nvSpPr>
        <p:spPr>
          <a:xfrm>
            <a:off x="1737860" y="3848848"/>
            <a:ext cx="2321033" cy="76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+ customers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100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1.1.1.0/24 100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0BE9124-1151-104F-AEBD-947089DB7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14" b="18699"/>
          <a:stretch/>
        </p:blipFill>
        <p:spPr>
          <a:xfrm>
            <a:off x="4465612" y="1308718"/>
            <a:ext cx="2068539" cy="1282206"/>
          </a:xfrm>
          <a:prstGeom prst="rect">
            <a:avLst/>
          </a:prstGeom>
        </p:spPr>
      </p:pic>
      <p:sp>
        <p:nvSpPr>
          <p:cNvPr id="51" name="Title 6">
            <a:extLst>
              <a:ext uri="{FF2B5EF4-FFF2-40B4-BE49-F238E27FC236}">
                <a16:creationId xmlns:a16="http://schemas.microsoft.com/office/drawing/2014/main" id="{0FF7E65B-6629-4E45-BC2A-4C37B9C7FE1E}"/>
              </a:ext>
            </a:extLst>
          </p:cNvPr>
          <p:cNvSpPr txBox="1">
            <a:spLocks/>
          </p:cNvSpPr>
          <p:nvPr/>
        </p:nvSpPr>
        <p:spPr>
          <a:xfrm>
            <a:off x="4460538" y="1460464"/>
            <a:ext cx="2037733" cy="1166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The rest</a:t>
            </a:r>
          </a:p>
          <a:p>
            <a:pPr algn="ctr"/>
            <a:r>
              <a:rPr lang="en-US" sz="1600" dirty="0"/>
              <a:t>of the Internet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3B5F7B-968A-824F-B669-C0901E6C101F}"/>
              </a:ext>
            </a:extLst>
          </p:cNvPr>
          <p:cNvSpPr/>
          <p:nvPr/>
        </p:nvSpPr>
        <p:spPr>
          <a:xfrm>
            <a:off x="7259193" y="2714333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C76B9A-B48C-CB46-B8D0-864F7B674084}"/>
              </a:ext>
            </a:extLst>
          </p:cNvPr>
          <p:cNvSpPr/>
          <p:nvPr/>
        </p:nvSpPr>
        <p:spPr>
          <a:xfrm>
            <a:off x="6315657" y="2207762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2921CE-6EA5-6846-B31E-5ED892437541}"/>
              </a:ext>
            </a:extLst>
          </p:cNvPr>
          <p:cNvCxnSpPr>
            <a:cxnSpLocks/>
          </p:cNvCxnSpPr>
          <p:nvPr/>
        </p:nvCxnSpPr>
        <p:spPr>
          <a:xfrm>
            <a:off x="6407944" y="2300288"/>
            <a:ext cx="942975" cy="507206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BD521A00-510C-0D47-8E26-39562003D199}"/>
              </a:ext>
            </a:extLst>
          </p:cNvPr>
          <p:cNvSpPr/>
          <p:nvPr/>
        </p:nvSpPr>
        <p:spPr>
          <a:xfrm>
            <a:off x="3749119" y="2716135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3FACB52-55D1-9F40-B17D-E8B1602B622F}"/>
              </a:ext>
            </a:extLst>
          </p:cNvPr>
          <p:cNvSpPr/>
          <p:nvPr/>
        </p:nvSpPr>
        <p:spPr>
          <a:xfrm>
            <a:off x="4446299" y="2197971"/>
            <a:ext cx="200554" cy="200554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8BB149B-F149-F243-B145-332DD761D52C}"/>
              </a:ext>
            </a:extLst>
          </p:cNvPr>
          <p:cNvCxnSpPr>
            <a:cxnSpLocks/>
          </p:cNvCxnSpPr>
          <p:nvPr/>
        </p:nvCxnSpPr>
        <p:spPr>
          <a:xfrm flipH="1">
            <a:off x="3843339" y="2300288"/>
            <a:ext cx="707230" cy="514350"/>
          </a:xfrm>
          <a:prstGeom prst="line">
            <a:avLst/>
          </a:prstGeom>
          <a:ln w="25400" cap="rnd">
            <a:solidFill>
              <a:srgbClr val="445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6">
            <a:extLst>
              <a:ext uri="{FF2B5EF4-FFF2-40B4-BE49-F238E27FC236}">
                <a16:creationId xmlns:a16="http://schemas.microsoft.com/office/drawing/2014/main" id="{C6F626F1-09CD-CB46-88E1-028A6591131E}"/>
              </a:ext>
            </a:extLst>
          </p:cNvPr>
          <p:cNvSpPr txBox="1">
            <a:spLocks/>
          </p:cNvSpPr>
          <p:nvPr/>
        </p:nvSpPr>
        <p:spPr>
          <a:xfrm>
            <a:off x="409073" y="914371"/>
            <a:ext cx="2149504" cy="793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Outbound traffic</a:t>
            </a:r>
          </a:p>
        </p:txBody>
      </p:sp>
      <p:sp>
        <p:nvSpPr>
          <p:cNvPr id="64" name="Title 6">
            <a:extLst>
              <a:ext uri="{FF2B5EF4-FFF2-40B4-BE49-F238E27FC236}">
                <a16:creationId xmlns:a16="http://schemas.microsoft.com/office/drawing/2014/main" id="{649C4B80-870A-4A44-A64C-6D24CAB0CF7C}"/>
              </a:ext>
            </a:extLst>
          </p:cNvPr>
          <p:cNvSpPr txBox="1">
            <a:spLocks/>
          </p:cNvSpPr>
          <p:nvPr/>
        </p:nvSpPr>
        <p:spPr>
          <a:xfrm rot="2810792">
            <a:off x="3627693" y="3502196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Active Link</a:t>
            </a:r>
          </a:p>
        </p:txBody>
      </p:sp>
      <p:sp>
        <p:nvSpPr>
          <p:cNvPr id="65" name="Title 6">
            <a:extLst>
              <a:ext uri="{FF2B5EF4-FFF2-40B4-BE49-F238E27FC236}">
                <a16:creationId xmlns:a16="http://schemas.microsoft.com/office/drawing/2014/main" id="{EE3E831A-869E-F64A-A09F-E93AC4F1015D}"/>
              </a:ext>
            </a:extLst>
          </p:cNvPr>
          <p:cNvSpPr txBox="1">
            <a:spLocks/>
          </p:cNvSpPr>
          <p:nvPr/>
        </p:nvSpPr>
        <p:spPr>
          <a:xfrm rot="18867288">
            <a:off x="6244395" y="3525172"/>
            <a:ext cx="1507750" cy="293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Standby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8D1B138C-3AA3-1A41-B857-8238BDEBA21D}"/>
              </a:ext>
            </a:extLst>
          </p:cNvPr>
          <p:cNvSpPr/>
          <p:nvPr/>
        </p:nvSpPr>
        <p:spPr>
          <a:xfrm rot="8100000" flipV="1">
            <a:off x="6923799" y="391411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itle 6">
            <a:extLst>
              <a:ext uri="{FF2B5EF4-FFF2-40B4-BE49-F238E27FC236}">
                <a16:creationId xmlns:a16="http://schemas.microsoft.com/office/drawing/2014/main" id="{AB7A00CB-4C8B-5B44-BFFF-95B2756463DC}"/>
              </a:ext>
            </a:extLst>
          </p:cNvPr>
          <p:cNvSpPr txBox="1">
            <a:spLocks/>
          </p:cNvSpPr>
          <p:nvPr/>
        </p:nvSpPr>
        <p:spPr>
          <a:xfrm>
            <a:off x="7320343" y="3848848"/>
            <a:ext cx="2730061" cy="7688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+ customers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200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2.2.0.0/16 200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883CCEB-1C4A-9044-AE85-92E2C14905B8}"/>
              </a:ext>
            </a:extLst>
          </p:cNvPr>
          <p:cNvGrpSpPr/>
          <p:nvPr/>
        </p:nvGrpSpPr>
        <p:grpSpPr>
          <a:xfrm rot="14024361" flipH="1" flipV="1">
            <a:off x="3877946" y="2178972"/>
            <a:ext cx="311335" cy="402624"/>
            <a:chOff x="4037390" y="3429000"/>
            <a:chExt cx="311335" cy="402624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2F934D05-465F-6542-BB87-1602B132D501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ight Arrow 75">
              <a:extLst>
                <a:ext uri="{FF2B5EF4-FFF2-40B4-BE49-F238E27FC236}">
                  <a16:creationId xmlns:a16="http://schemas.microsoft.com/office/drawing/2014/main" id="{B5BDF943-6D00-B245-BBF3-A52BAF274F6A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6DA74A59-CB4C-F44C-9749-70D18E777045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ight Arrow 77">
              <a:extLst>
                <a:ext uri="{FF2B5EF4-FFF2-40B4-BE49-F238E27FC236}">
                  <a16:creationId xmlns:a16="http://schemas.microsoft.com/office/drawing/2014/main" id="{CF57C833-4E05-764F-9975-C43E74D085B9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CE2BAB-F762-6542-B9A0-FA34183B3AC7}"/>
              </a:ext>
            </a:extLst>
          </p:cNvPr>
          <p:cNvGrpSpPr/>
          <p:nvPr/>
        </p:nvGrpSpPr>
        <p:grpSpPr>
          <a:xfrm rot="7200000" flipH="1" flipV="1">
            <a:off x="6868744" y="2197213"/>
            <a:ext cx="311335" cy="402624"/>
            <a:chOff x="4037390" y="3429000"/>
            <a:chExt cx="311335" cy="402624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A3C18B1E-7627-D349-AF70-94410126EC63}"/>
                </a:ext>
              </a:extLst>
            </p:cNvPr>
            <p:cNvSpPr/>
            <p:nvPr/>
          </p:nvSpPr>
          <p:spPr>
            <a:xfrm rot="5400000">
              <a:off x="4067361" y="3476403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C7A8E80-922E-F94E-B7A0-347A2AA1E740}"/>
                </a:ext>
              </a:extLst>
            </p:cNvPr>
            <p:cNvSpPr/>
            <p:nvPr/>
          </p:nvSpPr>
          <p:spPr>
            <a:xfrm rot="5400000">
              <a:off x="4039225" y="3501022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3A504062-C16A-F740-ABC4-7888FE8F4EFC}"/>
                </a:ext>
              </a:extLst>
            </p:cNvPr>
            <p:cNvSpPr/>
            <p:nvPr/>
          </p:nvSpPr>
          <p:spPr>
            <a:xfrm rot="5400000">
              <a:off x="4014606" y="3525641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00361E2B-1B21-1149-89CD-01816F934963}"/>
                </a:ext>
              </a:extLst>
            </p:cNvPr>
            <p:cNvSpPr/>
            <p:nvPr/>
          </p:nvSpPr>
          <p:spPr>
            <a:xfrm rot="5400000">
              <a:off x="3989987" y="3550260"/>
              <a:ext cx="328767" cy="233961"/>
            </a:xfrm>
            <a:prstGeom prst="rightArrow">
              <a:avLst>
                <a:gd name="adj1" fmla="val 7941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5" name="Title 6">
            <a:extLst>
              <a:ext uri="{FF2B5EF4-FFF2-40B4-BE49-F238E27FC236}">
                <a16:creationId xmlns:a16="http://schemas.microsoft.com/office/drawing/2014/main" id="{93B86150-E3F4-7048-B427-78EA5551D7F5}"/>
              </a:ext>
            </a:extLst>
          </p:cNvPr>
          <p:cNvSpPr txBox="1">
            <a:spLocks/>
          </p:cNvSpPr>
          <p:nvPr/>
        </p:nvSpPr>
        <p:spPr>
          <a:xfrm>
            <a:off x="1323183" y="1608770"/>
            <a:ext cx="2501575" cy="616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routes (incl 7.7.7.0/24)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B6BAE9D-DCC1-E94F-A989-C3F985422D3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3782A1-3622-814A-A49D-52E228A780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F1C0F9-BBE0-1B47-93E8-AF3A1239E6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0ED91B31-0C29-F543-BFD8-89E2D01A5FA7}"/>
              </a:ext>
            </a:extLst>
          </p:cNvPr>
          <p:cNvSpPr txBox="1">
            <a:spLocks/>
          </p:cNvSpPr>
          <p:nvPr/>
        </p:nvSpPr>
        <p:spPr>
          <a:xfrm>
            <a:off x="7218814" y="1606355"/>
            <a:ext cx="2501575" cy="6168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Full Internet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+ 800,000 routes (incl 7.7.7.0/24)</a:t>
            </a:r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id="{010C5275-2C96-D442-908D-C58333C16E42}"/>
              </a:ext>
            </a:extLst>
          </p:cNvPr>
          <p:cNvSpPr txBox="1">
            <a:spLocks/>
          </p:cNvSpPr>
          <p:nvPr/>
        </p:nvSpPr>
        <p:spPr>
          <a:xfrm>
            <a:off x="1737860" y="4910950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Inbound policy: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Set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200</a:t>
            </a:r>
          </a:p>
        </p:txBody>
      </p:sp>
      <p:sp>
        <p:nvSpPr>
          <p:cNvPr id="49" name="Title 6">
            <a:extLst>
              <a:ext uri="{FF2B5EF4-FFF2-40B4-BE49-F238E27FC236}">
                <a16:creationId xmlns:a16="http://schemas.microsoft.com/office/drawing/2014/main" id="{E86E42FF-5574-A645-830C-1B6D68E70807}"/>
              </a:ext>
            </a:extLst>
          </p:cNvPr>
          <p:cNvSpPr txBox="1">
            <a:spLocks/>
          </p:cNvSpPr>
          <p:nvPr/>
        </p:nvSpPr>
        <p:spPr>
          <a:xfrm>
            <a:off x="7350919" y="4909233"/>
            <a:ext cx="2321033" cy="508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 err="1"/>
              <a:t>Imbound</a:t>
            </a:r>
            <a:r>
              <a:rPr lang="en-US" sz="1200" b="1" dirty="0"/>
              <a:t> policy: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Set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150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5EA42E20-ED2B-6B45-BABB-F6EAA5AE7EA6}"/>
              </a:ext>
            </a:extLst>
          </p:cNvPr>
          <p:cNvSpPr/>
          <p:nvPr/>
        </p:nvSpPr>
        <p:spPr>
          <a:xfrm flipV="1">
            <a:off x="5577122" y="4013118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itle 6">
            <a:extLst>
              <a:ext uri="{FF2B5EF4-FFF2-40B4-BE49-F238E27FC236}">
                <a16:creationId xmlns:a16="http://schemas.microsoft.com/office/drawing/2014/main" id="{5841F004-215C-414C-8378-B9FB60B804D1}"/>
              </a:ext>
            </a:extLst>
          </p:cNvPr>
          <p:cNvSpPr txBox="1">
            <a:spLocks/>
          </p:cNvSpPr>
          <p:nvPr/>
        </p:nvSpPr>
        <p:spPr>
          <a:xfrm>
            <a:off x="4595695" y="3208646"/>
            <a:ext cx="2321033" cy="746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100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200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1.1.1.0/24 100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200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9428ABD9-8BDB-6040-AE8A-D8DA3F3BD680}"/>
              </a:ext>
            </a:extLst>
          </p:cNvPr>
          <p:cNvSpPr/>
          <p:nvPr/>
        </p:nvSpPr>
        <p:spPr>
          <a:xfrm rot="10800000" flipV="1">
            <a:off x="5479404" y="4383780"/>
            <a:ext cx="328767" cy="233961"/>
          </a:xfrm>
          <a:prstGeom prst="rightArrow">
            <a:avLst>
              <a:gd name="adj1" fmla="val 79413"/>
              <a:gd name="adj2" fmla="val 50000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itle 6">
            <a:extLst>
              <a:ext uri="{FF2B5EF4-FFF2-40B4-BE49-F238E27FC236}">
                <a16:creationId xmlns:a16="http://schemas.microsoft.com/office/drawing/2014/main" id="{15EFAC89-1E10-0248-8C2B-F112333DB22F}"/>
              </a:ext>
            </a:extLst>
          </p:cNvPr>
          <p:cNvSpPr txBox="1">
            <a:spLocks/>
          </p:cNvSpPr>
          <p:nvPr/>
        </p:nvSpPr>
        <p:spPr>
          <a:xfrm>
            <a:off x="4620617" y="4707665"/>
            <a:ext cx="2321033" cy="746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200" b="1" dirty="0"/>
              <a:t>Default route only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0.0.0.0/0 </a:t>
            </a:r>
            <a:r>
              <a:rPr lang="en-US" sz="1200" dirty="0">
                <a:highlight>
                  <a:srgbClr val="FFFF00"/>
                </a:highlight>
              </a:rPr>
              <a:t>200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150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highlight>
                  <a:srgbClr val="FFFF00"/>
                </a:highlight>
              </a:rPr>
              <a:t>2.2.0.0/16 200 Local-</a:t>
            </a:r>
            <a:r>
              <a:rPr lang="en-US" sz="1200" dirty="0" err="1">
                <a:highlight>
                  <a:srgbClr val="FFFF00"/>
                </a:highlight>
              </a:rPr>
              <a:t>pref</a:t>
            </a:r>
            <a:r>
              <a:rPr lang="en-US" sz="1200" dirty="0">
                <a:highlight>
                  <a:srgbClr val="FFFF00"/>
                </a:highlight>
              </a:rPr>
              <a:t> 150</a:t>
            </a:r>
          </a:p>
        </p:txBody>
      </p:sp>
    </p:spTree>
    <p:extLst>
      <p:ext uri="{BB962C8B-B14F-4D97-AF65-F5344CB8AC3E}">
        <p14:creationId xmlns:p14="http://schemas.microsoft.com/office/powerpoint/2010/main" val="55880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security is severely lacking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A04973-7240-6D4A-9E48-E3B1A3D474B7}"/>
              </a:ext>
            </a:extLst>
          </p:cNvPr>
          <p:cNvGrpSpPr/>
          <p:nvPr/>
        </p:nvGrpSpPr>
        <p:grpSpPr>
          <a:xfrm>
            <a:off x="577714" y="1243717"/>
            <a:ext cx="4679917" cy="4370566"/>
            <a:chOff x="607868" y="1351361"/>
            <a:chExt cx="5169479" cy="4827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907EEA-18A8-DB46-ACD5-CCC70A01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868" y="2298123"/>
              <a:ext cx="5145925" cy="388100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B043DA-18E0-DA47-81F6-6D8CA5226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422" y="1351361"/>
              <a:ext cx="5145925" cy="94676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7ECA6D-25E7-F34A-AC32-B4994E994614}"/>
              </a:ext>
            </a:extLst>
          </p:cNvPr>
          <p:cNvGrpSpPr/>
          <p:nvPr/>
        </p:nvGrpSpPr>
        <p:grpSpPr>
          <a:xfrm>
            <a:off x="5568323" y="3700515"/>
            <a:ext cx="5478698" cy="1900657"/>
            <a:chOff x="4692560" y="4556489"/>
            <a:chExt cx="5478698" cy="19006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279E72-651B-B941-8E1C-CAC20D8D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2560" y="5181600"/>
              <a:ext cx="5478698" cy="1275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3C6396-3436-A642-811B-53A740D36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2560" y="4556489"/>
              <a:ext cx="5478698" cy="62671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F3EB1-F283-B840-AF1E-9777BBC6BCF1}"/>
              </a:ext>
            </a:extLst>
          </p:cNvPr>
          <p:cNvGrpSpPr/>
          <p:nvPr/>
        </p:nvGrpSpPr>
        <p:grpSpPr>
          <a:xfrm>
            <a:off x="5568323" y="1307614"/>
            <a:ext cx="5881832" cy="1794799"/>
            <a:chOff x="4564904" y="1351361"/>
            <a:chExt cx="5881832" cy="17947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905D83-E961-7042-A449-30158E81D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4904" y="1351361"/>
              <a:ext cx="5881832" cy="63795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86C7E6-457C-3344-B246-CBB9FC0F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4904" y="1944034"/>
              <a:ext cx="5881832" cy="120212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Title 6">
            <a:extLst>
              <a:ext uri="{FF2B5EF4-FFF2-40B4-BE49-F238E27FC236}">
                <a16:creationId xmlns:a16="http://schemas.microsoft.com/office/drawing/2014/main" id="{5BFA2FE4-E0EE-4846-9E11-2D282672F6E4}"/>
              </a:ext>
            </a:extLst>
          </p:cNvPr>
          <p:cNvSpPr txBox="1">
            <a:spLocks/>
          </p:cNvSpPr>
          <p:nvPr/>
        </p:nvSpPr>
        <p:spPr>
          <a:xfrm>
            <a:off x="235025" y="6197568"/>
            <a:ext cx="11507794" cy="49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000" b="1" dirty="0"/>
              <a:t>Resource Public Key Infrastructure (RPKI) proposed to fix </a:t>
            </a:r>
            <a:r>
              <a:rPr lang="en-US" sz="2000" b="1" i="1" dirty="0"/>
              <a:t>some</a:t>
            </a:r>
            <a:r>
              <a:rPr lang="en-US" sz="2000" b="1" dirty="0"/>
              <a:t> of the problems.</a:t>
            </a:r>
            <a:endParaRPr lang="en-US" sz="1800" b="1" dirty="0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C4B5B917-DC99-AA40-9ACB-0E878B452137}"/>
              </a:ext>
            </a:extLst>
          </p:cNvPr>
          <p:cNvSpPr txBox="1">
            <a:spLocks/>
          </p:cNvSpPr>
          <p:nvPr/>
        </p:nvSpPr>
        <p:spPr>
          <a:xfrm>
            <a:off x="235025" y="5759219"/>
            <a:ext cx="11507794" cy="49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000" b="1" dirty="0"/>
              <a:t>BGP trust </a:t>
            </a:r>
            <a:r>
              <a:rPr lang="en-US" sz="2000" b="1"/>
              <a:t>model makes </a:t>
            </a:r>
            <a:endParaRPr lang="en-US" sz="1800" b="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67EF19-FA5E-BB47-A3B3-BCA8D55ABE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86B18B9-19D6-8843-99BC-52334D63F1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0D07F-44CF-CA43-8C87-66C48D9D6E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3B3D79-CF69-F64E-99E5-454769CA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protocol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D906F-ACDE-594D-8854-5E19E24505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F856A-6095-2042-A29E-20205953D6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77890-2E58-5B43-8F42-84FDBFD3AC9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53D8E1-D89F-B946-9C03-7D9FDA6B4C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203325"/>
            <a:ext cx="11333163" cy="5323056"/>
          </a:xfrm>
        </p:spPr>
        <p:txBody>
          <a:bodyPr>
            <a:normAutofit/>
          </a:bodyPr>
          <a:lstStyle/>
          <a:p>
            <a:r>
              <a:rPr lang="en-US" sz="3200" b="1" dirty="0"/>
              <a:t>Link State Routing</a:t>
            </a:r>
          </a:p>
          <a:p>
            <a:pPr lvl="1"/>
            <a:r>
              <a:rPr lang="en-US" sz="2800" dirty="0"/>
              <a:t>Every router discovers full topology and computes shortest path</a:t>
            </a:r>
          </a:p>
          <a:p>
            <a:pPr lvl="1"/>
            <a:r>
              <a:rPr lang="en-US" sz="2800" dirty="0"/>
              <a:t>The dominant algorithm for intra–domain routing</a:t>
            </a:r>
          </a:p>
          <a:p>
            <a:pPr lvl="1"/>
            <a:r>
              <a:rPr lang="en-US" sz="2800" dirty="0"/>
              <a:t>Open Shortest Path First (OSPF)</a:t>
            </a:r>
          </a:p>
          <a:p>
            <a:pPr lvl="1"/>
            <a:r>
              <a:rPr lang="en-US" sz="2800" dirty="0"/>
              <a:t>Intermediate-System to Intermediate-System (ISIS)</a:t>
            </a:r>
          </a:p>
          <a:p>
            <a:r>
              <a:rPr lang="en-US" sz="3200" b="1" dirty="0"/>
              <a:t>Vector Routing</a:t>
            </a:r>
          </a:p>
          <a:p>
            <a:pPr lvl="1"/>
            <a:r>
              <a:rPr lang="en-US" sz="2800" dirty="0"/>
              <a:t>Distance-Vector or Path-Vector</a:t>
            </a:r>
          </a:p>
          <a:p>
            <a:pPr lvl="1"/>
            <a:r>
              <a:rPr lang="en-US" sz="2800" dirty="0"/>
              <a:t>Routers do not know full topology</a:t>
            </a:r>
          </a:p>
          <a:p>
            <a:pPr lvl="1"/>
            <a:r>
              <a:rPr lang="en-US" sz="2800" dirty="0"/>
              <a:t>Each router locally choses best path and propagates that path</a:t>
            </a:r>
          </a:p>
          <a:p>
            <a:pPr lvl="1"/>
            <a:r>
              <a:rPr lang="en-US" sz="2800" dirty="0"/>
              <a:t>Routing Information Protocol (RIP)</a:t>
            </a:r>
          </a:p>
          <a:p>
            <a:pPr lvl="1"/>
            <a:r>
              <a:rPr lang="en-US" sz="2800" dirty="0"/>
              <a:t>Border Gateway Protocol (BGP)</a:t>
            </a:r>
          </a:p>
        </p:txBody>
      </p:sp>
    </p:spTree>
    <p:extLst>
      <p:ext uri="{BB962C8B-B14F-4D97-AF65-F5344CB8AC3E}">
        <p14:creationId xmlns:p14="http://schemas.microsoft.com/office/powerpoint/2010/main" val="28957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2275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BGP topics</a:t>
            </a:r>
            <a:br>
              <a:rPr lang="en-US" dirty="0"/>
            </a:br>
            <a:r>
              <a:rPr lang="en-US" sz="3100" dirty="0"/>
              <a:t>(We just scratched the surface)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85458-F95E-E144-9857-C3F544B1A15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073" y="1219367"/>
            <a:ext cx="3216443" cy="47024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BFD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BGP in datacenters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BGP over GRE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BGP over MPLS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Capability negotiation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Communities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Confederations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Extended communities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EVPN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Flowspec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Inter-AS VPNs a b 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L2VPN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L3VPN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Labeled Unicast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Link State BGP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22EB8-3DBC-4546-8421-150566662AF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4-Jul-2019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5203-05FD-3D45-BA81-F36698609F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Routing in the classical Internet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2217-BE39-D846-B5C5-7F9EA4F2A0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8E95C3-948A-2B49-9F9A-D241F5C6D92C}"/>
              </a:ext>
            </a:extLst>
          </p:cNvPr>
          <p:cNvSpPr txBox="1">
            <a:spLocks/>
          </p:cNvSpPr>
          <p:nvPr/>
        </p:nvSpPr>
        <p:spPr>
          <a:xfrm>
            <a:off x="3733799" y="1219367"/>
            <a:ext cx="3216443" cy="4190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Link State BGP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Multihoming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Multipath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Outbound Route Filters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Redistribution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Route reflectors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Route servers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RPKI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SD-WAB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Secure BGP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Segment Routing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YANG models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Etc. etc. </a:t>
            </a:r>
            <a:r>
              <a:rPr lang="en-US" sz="2000" dirty="0" err="1"/>
              <a:t>etc</a:t>
            </a:r>
            <a:r>
              <a:rPr lang="en-US" sz="20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64955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945F05-3C85-B542-ACB3-267E937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Unicast vs multicast routing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4A847E-7973-3146-B8FF-B125383D7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BBDD-FA73-5349-99C2-0A378F53D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92D7-493D-BA46-8A4C-8F5021B69B3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2D705-876F-6D4E-9ECF-A426885AC1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Unicast routing protocols</a:t>
            </a:r>
          </a:p>
          <a:p>
            <a:pPr lvl="1"/>
            <a:r>
              <a:rPr lang="en-US" dirty="0"/>
              <a:t>Each packet is delivered to single destination</a:t>
            </a:r>
          </a:p>
          <a:p>
            <a:pPr lvl="1"/>
            <a:r>
              <a:rPr lang="en-US" dirty="0"/>
              <a:t>Destination IP address is unicast IP address (could be anycast)</a:t>
            </a:r>
          </a:p>
          <a:p>
            <a:pPr lvl="1"/>
            <a:r>
              <a:rPr lang="en-US" dirty="0"/>
              <a:t>Most traffic on the internet (including video-on-demand)</a:t>
            </a:r>
          </a:p>
          <a:p>
            <a:pPr lvl="1"/>
            <a:r>
              <a:rPr lang="en-US" dirty="0"/>
              <a:t>Most routing protocols: OSPF, ISIS, BGP, …</a:t>
            </a:r>
          </a:p>
          <a:p>
            <a:r>
              <a:rPr lang="en-US" b="1" dirty="0"/>
              <a:t>Multicast routing protocols</a:t>
            </a:r>
          </a:p>
          <a:p>
            <a:pPr lvl="1"/>
            <a:r>
              <a:rPr lang="en-US" dirty="0"/>
              <a:t>Each packet is delivered to a group of zero or more destinations (“listeners”)</a:t>
            </a:r>
          </a:p>
          <a:p>
            <a:pPr lvl="1"/>
            <a:r>
              <a:rPr lang="en-US" dirty="0"/>
              <a:t>Destination IP address is multicast IP address (224.x.x.x – 239.x.x.x)</a:t>
            </a:r>
          </a:p>
          <a:p>
            <a:pPr lvl="1"/>
            <a:r>
              <a:rPr lang="en-US" dirty="0"/>
              <a:t>Example application: live broadcast TV</a:t>
            </a:r>
          </a:p>
          <a:p>
            <a:pPr lvl="1"/>
            <a:r>
              <a:rPr lang="en-US" dirty="0"/>
              <a:t>Signaling protocols for listeners to join and leave a group: IGMP, MLD</a:t>
            </a:r>
          </a:p>
          <a:p>
            <a:pPr lvl="1"/>
            <a:r>
              <a:rPr lang="en-US" dirty="0"/>
              <a:t>Routing protocols to create distribution tree in the network: PIM</a:t>
            </a:r>
          </a:p>
          <a:p>
            <a:pPr lvl="1"/>
            <a:r>
              <a:rPr lang="en-US" dirty="0"/>
              <a:t>Not relevant for Quantum networks (no-cloning)? Or maybe multi-partite entanglement?</a:t>
            </a:r>
          </a:p>
        </p:txBody>
      </p:sp>
    </p:spTree>
    <p:extLst>
      <p:ext uri="{BB962C8B-B14F-4D97-AF65-F5344CB8AC3E}">
        <p14:creationId xmlns:p14="http://schemas.microsoft.com/office/powerpoint/2010/main" val="167086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13551A-3B33-F94B-B401-9F6A5D00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into BGP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19F5F-CF24-ED42-AA01-BBBE82A230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QuTech Seminar: Routing in the classical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7F47-37CC-C44F-8952-5FC0CAAD7F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11B70-3BE7-014B-A96E-4B85D34CC6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E8EFD4-DF84-FC46-B5DD-BE8B124038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What makes BGP so interesting?</a:t>
            </a:r>
          </a:p>
          <a:p>
            <a:r>
              <a:rPr lang="en-US" dirty="0"/>
              <a:t>It is the one and only routing protocol that is </a:t>
            </a:r>
            <a:r>
              <a:rPr lang="en-US" b="1" dirty="0"/>
              <a:t>used across the entire Internet</a:t>
            </a:r>
            <a:r>
              <a:rPr lang="en-US" dirty="0"/>
              <a:t>; to understand the Internet you must understand BGP.</a:t>
            </a:r>
          </a:p>
          <a:p>
            <a:r>
              <a:rPr lang="en-US" dirty="0"/>
              <a:t>It is not just about finding the shortest path; it has a very rich </a:t>
            </a:r>
            <a:r>
              <a:rPr lang="en-US" b="1" dirty="0"/>
              <a:t>“policy” framework </a:t>
            </a:r>
            <a:r>
              <a:rPr lang="en-US" dirty="0"/>
              <a:t>to reflect business requirements.</a:t>
            </a:r>
          </a:p>
          <a:p>
            <a:r>
              <a:rPr lang="en-US" dirty="0"/>
              <a:t>The </a:t>
            </a:r>
            <a:r>
              <a:rPr lang="en-US" b="1" dirty="0"/>
              <a:t>scaling</a:t>
            </a:r>
            <a:r>
              <a:rPr lang="en-US" dirty="0"/>
              <a:t> challenges are enormous; store 1+ million routes in the route table; advertise 1+ billion routes in a few minutes; …</a:t>
            </a:r>
          </a:p>
          <a:p>
            <a:r>
              <a:rPr lang="en-US" dirty="0"/>
              <a:t>The </a:t>
            </a:r>
            <a:r>
              <a:rPr lang="en-US" b="1" dirty="0"/>
              <a:t>feature</a:t>
            </a:r>
            <a:r>
              <a:rPr lang="en-US" dirty="0"/>
              <a:t> richness is bewildering:</a:t>
            </a:r>
          </a:p>
          <a:p>
            <a:pPr lvl="1"/>
            <a:r>
              <a:rPr lang="en-US" dirty="0"/>
              <a:t>Many services beyond IPv4/IPv6 Internet: L3VPN, VPLS, EVPN, LS-BGP, …</a:t>
            </a:r>
          </a:p>
          <a:p>
            <a:pPr lvl="1"/>
            <a:r>
              <a:rPr lang="en-US" dirty="0"/>
              <a:t>Cannot upgrade the Internet all at once: capabilities, etc.</a:t>
            </a:r>
          </a:p>
          <a:p>
            <a:pPr lvl="1"/>
            <a:r>
              <a:rPr lang="en-US" dirty="0"/>
              <a:t>There is no scheduled downtime for the Internet: NSF, NSR, …</a:t>
            </a:r>
          </a:p>
        </p:txBody>
      </p:sp>
    </p:spTree>
    <p:extLst>
      <p:ext uri="{BB962C8B-B14F-4D97-AF65-F5344CB8AC3E}">
        <p14:creationId xmlns:p14="http://schemas.microsoft.com/office/powerpoint/2010/main" val="4066170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Internet 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6213ABC-B8FC-6D4C-9DCB-D0B532840158}"/>
              </a:ext>
            </a:extLst>
          </p:cNvPr>
          <p:cNvCxnSpPr>
            <a:cxnSpLocks/>
          </p:cNvCxnSpPr>
          <p:nvPr/>
        </p:nvCxnSpPr>
        <p:spPr>
          <a:xfrm flipV="1">
            <a:off x="3313135" y="2941616"/>
            <a:ext cx="340652" cy="429864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0" y="5379946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824770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47908C0-8A7D-A441-B1B5-EDD700A6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159" name="Title 6">
            <a:extLst>
              <a:ext uri="{FF2B5EF4-FFF2-40B4-BE49-F238E27FC236}">
                <a16:creationId xmlns:a16="http://schemas.microsoft.com/office/drawing/2014/main" id="{1E3AC314-40C3-CD40-A342-0070D4410192}"/>
              </a:ext>
            </a:extLst>
          </p:cNvPr>
          <p:cNvSpPr txBox="1">
            <a:spLocks/>
          </p:cNvSpPr>
          <p:nvPr/>
        </p:nvSpPr>
        <p:spPr>
          <a:xfrm>
            <a:off x="5616955" y="6090587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90D3F89-D26D-D14F-9236-96E81A4F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60" name="Title 6">
            <a:extLst>
              <a:ext uri="{FF2B5EF4-FFF2-40B4-BE49-F238E27FC236}">
                <a16:creationId xmlns:a16="http://schemas.microsoft.com/office/drawing/2014/main" id="{559947B5-2526-D746-AA29-F3497B6DDCFD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972FF-8E9E-054D-89C9-7AF9B3424539}"/>
              </a:ext>
            </a:extLst>
          </p:cNvPr>
          <p:cNvGrpSpPr/>
          <p:nvPr/>
        </p:nvGrpSpPr>
        <p:grpSpPr>
          <a:xfrm>
            <a:off x="9682040" y="5445529"/>
            <a:ext cx="2509960" cy="951738"/>
            <a:chOff x="9682040" y="5447130"/>
            <a:chExt cx="2509960" cy="95173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B5CBD95-0AE0-0B47-8AFC-DBD3791D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58" name="Title 6">
              <a:extLst>
                <a:ext uri="{FF2B5EF4-FFF2-40B4-BE49-F238E27FC236}">
                  <a16:creationId xmlns:a16="http://schemas.microsoft.com/office/drawing/2014/main" id="{F682DC11-7638-DC47-AEBD-BA6D31CB683B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1622161-1B6B-3A44-84F3-8E777419D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EF8C3C3-5E94-9944-8912-7E10E1B7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64014B0-5629-D749-A3A2-EE0F1068678F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9083F58-E63D-C042-88D1-B6A3ACC1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19" name="Title 6">
              <a:extLst>
                <a:ext uri="{FF2B5EF4-FFF2-40B4-BE49-F238E27FC236}">
                  <a16:creationId xmlns:a16="http://schemas.microsoft.com/office/drawing/2014/main" id="{85A293F8-8342-BC48-869D-7BBF4FF8075C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F6151EC5-3DD8-7349-9C42-F3AD46124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1979DEE-A7CF-FA49-9C42-DF16B3848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A46B241-A658-C347-841A-8A079CF41C9D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3C0D1578-0BEF-FF43-9E0D-63E98778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26" name="Title 6">
              <a:extLst>
                <a:ext uri="{FF2B5EF4-FFF2-40B4-BE49-F238E27FC236}">
                  <a16:creationId xmlns:a16="http://schemas.microsoft.com/office/drawing/2014/main" id="{1C9CB244-BFC7-0C4E-95A4-563DF506844E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A01876D-06A6-BC45-AE1C-1459557F3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C83E926-7817-3444-AC7C-FB9D8E5C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33AF9B8-7CDB-6B42-94A6-CF49ADE64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6A0BBC52-7E24-D247-AD4B-3BFE4E16B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E8890-5F3B-D84C-85A7-3CA1402641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1ACD1-E466-6F41-943A-1E7845470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7EF2C-F7E1-C347-9871-9CCA8D9816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00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relationships in the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B095-DE6D-C642-AB80-82F6E3B7D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41960" y="4575021"/>
            <a:ext cx="1231750" cy="7635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B0BB42D-D143-BD4C-AB63-1F140717B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346534" y="4575021"/>
            <a:ext cx="1231750" cy="7635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CFCE22-9DEE-7346-87E4-2708694B2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951108" y="4575022"/>
            <a:ext cx="1231750" cy="7635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A8C3997-4FC5-2C4B-BC74-2027538E7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2150817" y="3255245"/>
            <a:ext cx="1623182" cy="10061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89088D4-2B07-6648-A529-3E675C93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555682" y="4575021"/>
            <a:ext cx="1231750" cy="763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E5B5CA-2BF7-8948-B0CD-1950AA4209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7160256" y="4575022"/>
            <a:ext cx="1231750" cy="76351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EE0DBD3-BA84-9546-807C-5F642A074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359965" y="3255245"/>
            <a:ext cx="1623182" cy="10061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C109DA0-AEA6-0747-A2B8-11FA9B83B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764830" y="4575021"/>
            <a:ext cx="1231750" cy="7635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80EBF1C-AC8C-0D4D-88D6-FDA63CFF5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10369404" y="4575022"/>
            <a:ext cx="1231750" cy="76351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A65463-8AA7-C444-8A1C-DDD0E639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8569113" y="3255245"/>
            <a:ext cx="1623182" cy="10061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7D703CC-5C3B-8F45-9040-C769C9611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3505402" y="1782367"/>
            <a:ext cx="2123160" cy="131606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A2CE46B-7642-E247-AEFD-F24086C44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6714550" y="1782367"/>
            <a:ext cx="2123160" cy="1316064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39D310-A82D-7D48-96DD-437DCD8E9594}"/>
              </a:ext>
            </a:extLst>
          </p:cNvPr>
          <p:cNvCxnSpPr>
            <a:cxnSpLocks/>
          </p:cNvCxnSpPr>
          <p:nvPr/>
        </p:nvCxnSpPr>
        <p:spPr>
          <a:xfrm flipH="1">
            <a:off x="5555683" y="2670399"/>
            <a:ext cx="1231749" cy="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F76150E-EFFE-E846-9941-CF844EEEC597}"/>
              </a:ext>
            </a:extLst>
          </p:cNvPr>
          <p:cNvCxnSpPr>
            <a:cxnSpLocks/>
          </p:cNvCxnSpPr>
          <p:nvPr/>
        </p:nvCxnSpPr>
        <p:spPr>
          <a:xfrm flipH="1" flipV="1">
            <a:off x="5440385" y="2952974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83C3CA-C1F4-5446-A812-34D37A4B865A}"/>
              </a:ext>
            </a:extLst>
          </p:cNvPr>
          <p:cNvCxnSpPr>
            <a:cxnSpLocks/>
          </p:cNvCxnSpPr>
          <p:nvPr/>
        </p:nvCxnSpPr>
        <p:spPr>
          <a:xfrm flipH="1" flipV="1">
            <a:off x="6135710" y="4181700"/>
            <a:ext cx="6350" cy="45719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7D807BF-0FAC-EA42-80C9-42954AA8946B}"/>
              </a:ext>
            </a:extLst>
          </p:cNvPr>
          <p:cNvCxnSpPr>
            <a:cxnSpLocks/>
          </p:cNvCxnSpPr>
          <p:nvPr/>
        </p:nvCxnSpPr>
        <p:spPr>
          <a:xfrm flipH="1">
            <a:off x="4862536" y="4115024"/>
            <a:ext cx="603249" cy="57467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0BECD2-BBA5-204D-8EFA-B7A2ECD0D1E2}"/>
              </a:ext>
            </a:extLst>
          </p:cNvPr>
          <p:cNvCxnSpPr>
            <a:cxnSpLocks/>
          </p:cNvCxnSpPr>
          <p:nvPr/>
        </p:nvCxnSpPr>
        <p:spPr>
          <a:xfrm flipH="1" flipV="1">
            <a:off x="6888185" y="4115024"/>
            <a:ext cx="586320" cy="55245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3BA0C3-A09B-884A-A69A-DCFF404F3F9B}"/>
              </a:ext>
            </a:extLst>
          </p:cNvPr>
          <p:cNvCxnSpPr>
            <a:cxnSpLocks/>
          </p:cNvCxnSpPr>
          <p:nvPr/>
        </p:nvCxnSpPr>
        <p:spPr>
          <a:xfrm flipH="1">
            <a:off x="9345635" y="4184874"/>
            <a:ext cx="6351" cy="4603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99FB7E-0D31-FC4A-A7F2-7DB773983D11}"/>
              </a:ext>
            </a:extLst>
          </p:cNvPr>
          <p:cNvCxnSpPr>
            <a:cxnSpLocks/>
          </p:cNvCxnSpPr>
          <p:nvPr/>
        </p:nvCxnSpPr>
        <p:spPr>
          <a:xfrm>
            <a:off x="10085411" y="4108674"/>
            <a:ext cx="590549" cy="558800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A0EB228-FF77-EF4E-96A8-4F5AE5C53C5A}"/>
              </a:ext>
            </a:extLst>
          </p:cNvPr>
          <p:cNvCxnSpPr>
            <a:cxnSpLocks/>
          </p:cNvCxnSpPr>
          <p:nvPr/>
        </p:nvCxnSpPr>
        <p:spPr>
          <a:xfrm>
            <a:off x="2941660" y="4197574"/>
            <a:ext cx="0" cy="447675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B3ED5C-B387-D444-B9C3-56065DE71AD4}"/>
              </a:ext>
            </a:extLst>
          </p:cNvPr>
          <p:cNvCxnSpPr>
            <a:cxnSpLocks/>
          </p:cNvCxnSpPr>
          <p:nvPr/>
        </p:nvCxnSpPr>
        <p:spPr>
          <a:xfrm>
            <a:off x="3611587" y="4159474"/>
            <a:ext cx="625474" cy="53022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181B9A-A8F8-A448-BA66-36910F8AAB52}"/>
              </a:ext>
            </a:extLst>
          </p:cNvPr>
          <p:cNvCxnSpPr>
            <a:cxnSpLocks/>
          </p:cNvCxnSpPr>
          <p:nvPr/>
        </p:nvCxnSpPr>
        <p:spPr>
          <a:xfrm flipH="1">
            <a:off x="1667152" y="4153094"/>
            <a:ext cx="626808" cy="536606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823704A-2B1A-A645-9753-9900B2DC5E4A}"/>
              </a:ext>
            </a:extLst>
          </p:cNvPr>
          <p:cNvCxnSpPr>
            <a:cxnSpLocks/>
          </p:cNvCxnSpPr>
          <p:nvPr/>
        </p:nvCxnSpPr>
        <p:spPr>
          <a:xfrm flipH="1" flipV="1">
            <a:off x="8649533" y="2952379"/>
            <a:ext cx="336551" cy="41910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18BCE23-73AC-CD46-9BF1-7E6954E3690D}"/>
              </a:ext>
            </a:extLst>
          </p:cNvPr>
          <p:cNvCxnSpPr>
            <a:cxnSpLocks/>
          </p:cNvCxnSpPr>
          <p:nvPr/>
        </p:nvCxnSpPr>
        <p:spPr>
          <a:xfrm flipH="1">
            <a:off x="6942160" y="3883249"/>
            <a:ext cx="1670050" cy="1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itle 6">
            <a:extLst>
              <a:ext uri="{FF2B5EF4-FFF2-40B4-BE49-F238E27FC236}">
                <a16:creationId xmlns:a16="http://schemas.microsoft.com/office/drawing/2014/main" id="{212F9D6E-2347-3C44-BF0E-72B93272033E}"/>
              </a:ext>
            </a:extLst>
          </p:cNvPr>
          <p:cNvSpPr txBox="1">
            <a:spLocks/>
          </p:cNvSpPr>
          <p:nvPr/>
        </p:nvSpPr>
        <p:spPr>
          <a:xfrm>
            <a:off x="5391987" y="2332754"/>
            <a:ext cx="1487446" cy="386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Peers</a:t>
            </a:r>
          </a:p>
        </p:txBody>
      </p:sp>
      <p:sp>
        <p:nvSpPr>
          <p:cNvPr id="134" name="Title 6">
            <a:extLst>
              <a:ext uri="{FF2B5EF4-FFF2-40B4-BE49-F238E27FC236}">
                <a16:creationId xmlns:a16="http://schemas.microsoft.com/office/drawing/2014/main" id="{3D2F09EA-5FFC-5646-A2E6-F9122B39B39B}"/>
              </a:ext>
            </a:extLst>
          </p:cNvPr>
          <p:cNvSpPr txBox="1">
            <a:spLocks/>
          </p:cNvSpPr>
          <p:nvPr/>
        </p:nvSpPr>
        <p:spPr>
          <a:xfrm>
            <a:off x="775133" y="1762278"/>
            <a:ext cx="2921445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/>
              <a:t>Tier-1 Service Providers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E69592-8B75-5D4C-8F5C-4B42F7ED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90" y="5379946"/>
            <a:ext cx="812386" cy="812386"/>
          </a:xfrm>
          <a:prstGeom prst="rect">
            <a:avLst/>
          </a:prstGeom>
        </p:spPr>
      </p:pic>
      <p:sp>
        <p:nvSpPr>
          <p:cNvPr id="155" name="Title 6">
            <a:extLst>
              <a:ext uri="{FF2B5EF4-FFF2-40B4-BE49-F238E27FC236}">
                <a16:creationId xmlns:a16="http://schemas.microsoft.com/office/drawing/2014/main" id="{BC867FF7-CDDD-5B47-879E-4E9914119C91}"/>
              </a:ext>
            </a:extLst>
          </p:cNvPr>
          <p:cNvSpPr txBox="1">
            <a:spLocks/>
          </p:cNvSpPr>
          <p:nvPr/>
        </p:nvSpPr>
        <p:spPr>
          <a:xfrm>
            <a:off x="102855" y="5824770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Content provider</a:t>
            </a: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54231C6D-A381-434B-B1D3-32698DB41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14" b="18699"/>
          <a:stretch/>
        </p:blipFill>
        <p:spPr>
          <a:xfrm>
            <a:off x="5114423" y="5652998"/>
            <a:ext cx="506707" cy="31408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47908C0-8A7D-A441-B1B5-EDD700A69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364" y="6038185"/>
            <a:ext cx="527296" cy="527296"/>
          </a:xfrm>
          <a:prstGeom prst="rect">
            <a:avLst/>
          </a:prstGeom>
        </p:spPr>
      </p:pic>
      <p:sp>
        <p:nvSpPr>
          <p:cNvPr id="159" name="Title 6">
            <a:extLst>
              <a:ext uri="{FF2B5EF4-FFF2-40B4-BE49-F238E27FC236}">
                <a16:creationId xmlns:a16="http://schemas.microsoft.com/office/drawing/2014/main" id="{1E3AC314-40C3-CD40-A342-0070D4410192}"/>
              </a:ext>
            </a:extLst>
          </p:cNvPr>
          <p:cNvSpPr txBox="1">
            <a:spLocks/>
          </p:cNvSpPr>
          <p:nvPr/>
        </p:nvSpPr>
        <p:spPr>
          <a:xfrm>
            <a:off x="5616955" y="6090587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Enterprise</a:t>
            </a:r>
          </a:p>
          <a:p>
            <a:r>
              <a:rPr lang="en-US" sz="1000" dirty="0"/>
              <a:t>Dual-homed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0443727-35ED-654E-9C3C-20ED4EECED55}"/>
              </a:ext>
            </a:extLst>
          </p:cNvPr>
          <p:cNvCxnSpPr>
            <a:cxnSpLocks/>
          </p:cNvCxnSpPr>
          <p:nvPr/>
        </p:nvCxnSpPr>
        <p:spPr>
          <a:xfrm flipH="1" flipV="1">
            <a:off x="4780694" y="5286375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88CA108-4F53-CD46-8E40-ED86DBCF93D8}"/>
              </a:ext>
            </a:extLst>
          </p:cNvPr>
          <p:cNvCxnSpPr>
            <a:cxnSpLocks/>
          </p:cNvCxnSpPr>
          <p:nvPr/>
        </p:nvCxnSpPr>
        <p:spPr>
          <a:xfrm flipV="1">
            <a:off x="5495422" y="5277093"/>
            <a:ext cx="428686" cy="419919"/>
          </a:xfrm>
          <a:prstGeom prst="line">
            <a:avLst/>
          </a:prstGeom>
          <a:ln w="25400" cap="rnd">
            <a:solidFill>
              <a:srgbClr val="226E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B5CBD95-0AE0-0B47-8AFC-DBD3791DF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824" y="5462441"/>
            <a:ext cx="392136" cy="392136"/>
          </a:xfrm>
          <a:prstGeom prst="rect">
            <a:avLst/>
          </a:prstGeom>
        </p:spPr>
      </p:pic>
      <p:sp>
        <p:nvSpPr>
          <p:cNvPr id="58" name="Title 6">
            <a:extLst>
              <a:ext uri="{FF2B5EF4-FFF2-40B4-BE49-F238E27FC236}">
                <a16:creationId xmlns:a16="http://schemas.microsoft.com/office/drawing/2014/main" id="{F682DC11-7638-DC47-AEBD-BA6D31CB683B}"/>
              </a:ext>
            </a:extLst>
          </p:cNvPr>
          <p:cNvSpPr txBox="1">
            <a:spLocks/>
          </p:cNvSpPr>
          <p:nvPr/>
        </p:nvSpPr>
        <p:spPr>
          <a:xfrm>
            <a:off x="9682040" y="565971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Consumer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90D3F89-D26D-D14F-9236-96E81A4FF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744" y="5382701"/>
            <a:ext cx="527296" cy="527296"/>
          </a:xfrm>
          <a:prstGeom prst="rect">
            <a:avLst/>
          </a:prstGeom>
        </p:spPr>
      </p:pic>
      <p:sp>
        <p:nvSpPr>
          <p:cNvPr id="60" name="Title 6">
            <a:extLst>
              <a:ext uri="{FF2B5EF4-FFF2-40B4-BE49-F238E27FC236}">
                <a16:creationId xmlns:a16="http://schemas.microsoft.com/office/drawing/2014/main" id="{559947B5-2526-D746-AA29-F3497B6DDCFD}"/>
              </a:ext>
            </a:extLst>
          </p:cNvPr>
          <p:cNvSpPr txBox="1">
            <a:spLocks/>
          </p:cNvSpPr>
          <p:nvPr/>
        </p:nvSpPr>
        <p:spPr>
          <a:xfrm>
            <a:off x="8204923" y="5730743"/>
            <a:ext cx="2509960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Enterprise</a:t>
            </a:r>
          </a:p>
          <a:p>
            <a:pPr algn="ctr"/>
            <a:r>
              <a:rPr lang="en-US" sz="1000" dirty="0"/>
              <a:t>Single-homed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1622161-1B6B-3A44-84F3-8E777419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927" y="5456930"/>
            <a:ext cx="392136" cy="39213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EF8C3C3-5E94-9944-8912-7E10E1B7F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1643" y="5447130"/>
            <a:ext cx="392136" cy="392136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113D952-1998-2349-8B77-64E9C6A36CA0}"/>
              </a:ext>
            </a:extLst>
          </p:cNvPr>
          <p:cNvGrpSpPr/>
          <p:nvPr/>
        </p:nvGrpSpPr>
        <p:grpSpPr>
          <a:xfrm>
            <a:off x="6538193" y="5445529"/>
            <a:ext cx="2509960" cy="951738"/>
            <a:chOff x="9682040" y="5447130"/>
            <a:chExt cx="2509960" cy="951738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0BE2B4D-0A6D-9348-A672-2EF27AA0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0" name="Title 6">
              <a:extLst>
                <a:ext uri="{FF2B5EF4-FFF2-40B4-BE49-F238E27FC236}">
                  <a16:creationId xmlns:a16="http://schemas.microsoft.com/office/drawing/2014/main" id="{2BE47EE9-0D02-474B-99DF-AF7FD57E749D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9493E11-8081-A44F-80A6-F7266F2F2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630A04A9-09D5-0647-B491-2D9EEA726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4E32D45-CE25-6C44-9B6A-2355AE900C33}"/>
              </a:ext>
            </a:extLst>
          </p:cNvPr>
          <p:cNvGrpSpPr/>
          <p:nvPr/>
        </p:nvGrpSpPr>
        <p:grpSpPr>
          <a:xfrm>
            <a:off x="1797605" y="5445529"/>
            <a:ext cx="2509960" cy="951738"/>
            <a:chOff x="9682040" y="5447130"/>
            <a:chExt cx="2509960" cy="951738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8D4B2F8-0A40-DC45-8CAF-20473132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83824" y="5462441"/>
              <a:ext cx="392136" cy="392136"/>
            </a:xfrm>
            <a:prstGeom prst="rect">
              <a:avLst/>
            </a:prstGeom>
          </p:spPr>
        </p:pic>
        <p:sp>
          <p:nvSpPr>
            <p:cNvPr id="137" name="Title 6">
              <a:extLst>
                <a:ext uri="{FF2B5EF4-FFF2-40B4-BE49-F238E27FC236}">
                  <a16:creationId xmlns:a16="http://schemas.microsoft.com/office/drawing/2014/main" id="{209EE6F2-8653-D14C-8F73-DD787208A591}"/>
                </a:ext>
              </a:extLst>
            </p:cNvPr>
            <p:cNvSpPr txBox="1">
              <a:spLocks/>
            </p:cNvSpPr>
            <p:nvPr/>
          </p:nvSpPr>
          <p:spPr>
            <a:xfrm>
              <a:off x="9682040" y="5659713"/>
              <a:ext cx="2509960" cy="7391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/>
                <a:t>Consumer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90E0A400-FB54-7440-8C84-9D720D28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41927" y="5456930"/>
              <a:ext cx="392136" cy="39213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D3C79C6-3E81-DE43-8B9E-CF2555CF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01643" y="5447130"/>
              <a:ext cx="392136" cy="392136"/>
            </a:xfrm>
            <a:prstGeom prst="rect">
              <a:avLst/>
            </a:prstGeom>
          </p:spPr>
        </p:pic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35C467B8-BFDF-5A41-A4F3-5D6D9A9D8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5750" y="5445529"/>
            <a:ext cx="392136" cy="39213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6A6CFC5-D8D5-DA4F-81E3-A70FBF593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60" y="5432634"/>
            <a:ext cx="392136" cy="39213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602CF48-D79C-384F-BA19-2AFA7393C047}"/>
              </a:ext>
            </a:extLst>
          </p:cNvPr>
          <p:cNvGrpSpPr/>
          <p:nvPr/>
        </p:nvGrpSpPr>
        <p:grpSpPr>
          <a:xfrm>
            <a:off x="268419" y="2776826"/>
            <a:ext cx="3410582" cy="790287"/>
            <a:chOff x="257530" y="2776826"/>
            <a:chExt cx="3410582" cy="790287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213ABC-B8FC-6D4C-9DCB-D0B532840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3135" y="2941616"/>
              <a:ext cx="340652" cy="429864"/>
            </a:xfrm>
            <a:prstGeom prst="line">
              <a:avLst/>
            </a:prstGeom>
            <a:ln w="25400" cap="rnd">
              <a:solidFill>
                <a:srgbClr val="226E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itle 6">
              <a:extLst>
                <a:ext uri="{FF2B5EF4-FFF2-40B4-BE49-F238E27FC236}">
                  <a16:creationId xmlns:a16="http://schemas.microsoft.com/office/drawing/2014/main" id="{1A48DBD4-FA8A-5340-A8E2-EF12FE9D3FF0}"/>
                </a:ext>
              </a:extLst>
            </p:cNvPr>
            <p:cNvSpPr txBox="1">
              <a:spLocks/>
            </p:cNvSpPr>
            <p:nvPr/>
          </p:nvSpPr>
          <p:spPr>
            <a:xfrm>
              <a:off x="2293960" y="2776826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Provider</a:t>
              </a:r>
            </a:p>
          </p:txBody>
        </p:sp>
        <p:sp>
          <p:nvSpPr>
            <p:cNvPr id="71" name="Title 6">
              <a:extLst>
                <a:ext uri="{FF2B5EF4-FFF2-40B4-BE49-F238E27FC236}">
                  <a16:creationId xmlns:a16="http://schemas.microsoft.com/office/drawing/2014/main" id="{5F8AA36B-1F73-2E41-8A78-813710BCCFEF}"/>
                </a:ext>
              </a:extLst>
            </p:cNvPr>
            <p:cNvSpPr txBox="1">
              <a:spLocks/>
            </p:cNvSpPr>
            <p:nvPr/>
          </p:nvSpPr>
          <p:spPr>
            <a:xfrm>
              <a:off x="1850307" y="3180340"/>
              <a:ext cx="1541623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Customer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992D32BA-8FD7-854F-8D22-8CF92E0E2CEA}"/>
                </a:ext>
              </a:extLst>
            </p:cNvPr>
            <p:cNvCxnSpPr>
              <a:cxnSpLocks/>
              <a:stCxn id="71" idx="1"/>
              <a:endCxn id="69" idx="1"/>
            </p:cNvCxnSpPr>
            <p:nvPr/>
          </p:nvCxnSpPr>
          <p:spPr>
            <a:xfrm rot="10800000" flipH="1">
              <a:off x="1850306" y="2970213"/>
              <a:ext cx="443653" cy="403514"/>
            </a:xfrm>
            <a:prstGeom prst="bentConnector3">
              <a:avLst>
                <a:gd name="adj1" fmla="val -5152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itle 6">
              <a:extLst>
                <a:ext uri="{FF2B5EF4-FFF2-40B4-BE49-F238E27FC236}">
                  <a16:creationId xmlns:a16="http://schemas.microsoft.com/office/drawing/2014/main" id="{6B57B45E-75E9-2049-9FA1-56192FFEAEB2}"/>
                </a:ext>
              </a:extLst>
            </p:cNvPr>
            <p:cNvSpPr txBox="1">
              <a:spLocks/>
            </p:cNvSpPr>
            <p:nvPr/>
          </p:nvSpPr>
          <p:spPr>
            <a:xfrm>
              <a:off x="257530" y="3035224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$$$</a:t>
              </a:r>
            </a:p>
          </p:txBody>
        </p:sp>
      </p:grp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15F63E-AAA7-454F-83FD-B70039CBC1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8CB995-D04C-C241-BB73-FE14437B26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9B8EE7-17AE-7F48-9996-8AC57F3C1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023C5764-83EE-6741-A686-3291EE01CB2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57023" y="1885477"/>
            <a:ext cx="477428" cy="477428"/>
          </a:xfrm>
          <a:prstGeom prst="rect">
            <a:avLst/>
          </a:prstGeom>
        </p:spPr>
      </p:pic>
      <p:sp>
        <p:nvSpPr>
          <p:cNvPr id="162" name="Title 6">
            <a:extLst>
              <a:ext uri="{FF2B5EF4-FFF2-40B4-BE49-F238E27FC236}">
                <a16:creationId xmlns:a16="http://schemas.microsoft.com/office/drawing/2014/main" id="{9758A467-1DE5-0F44-B514-C07CC539836B}"/>
              </a:ext>
            </a:extLst>
          </p:cNvPr>
          <p:cNvSpPr txBox="1">
            <a:spLocks/>
          </p:cNvSpPr>
          <p:nvPr/>
        </p:nvSpPr>
        <p:spPr>
          <a:xfrm>
            <a:off x="5880663" y="1790900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D86AB8B-9A29-DA47-BD44-8FE83580C4D5}"/>
              </a:ext>
            </a:extLst>
          </p:cNvPr>
          <p:cNvGrpSpPr/>
          <p:nvPr/>
        </p:nvGrpSpPr>
        <p:grpSpPr>
          <a:xfrm>
            <a:off x="268419" y="4011937"/>
            <a:ext cx="3410582" cy="790287"/>
            <a:chOff x="257530" y="2776826"/>
            <a:chExt cx="3410582" cy="79028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A4A3A0-EA04-B442-BEC5-318FD0BBE8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3135" y="2941616"/>
              <a:ext cx="340652" cy="429864"/>
            </a:xfrm>
            <a:prstGeom prst="line">
              <a:avLst/>
            </a:prstGeom>
            <a:ln w="25400" cap="rnd">
              <a:solidFill>
                <a:srgbClr val="226E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itle 6">
              <a:extLst>
                <a:ext uri="{FF2B5EF4-FFF2-40B4-BE49-F238E27FC236}">
                  <a16:creationId xmlns:a16="http://schemas.microsoft.com/office/drawing/2014/main" id="{85860975-69A4-0A48-8689-66488538E363}"/>
                </a:ext>
              </a:extLst>
            </p:cNvPr>
            <p:cNvSpPr txBox="1">
              <a:spLocks/>
            </p:cNvSpPr>
            <p:nvPr/>
          </p:nvSpPr>
          <p:spPr>
            <a:xfrm>
              <a:off x="2293960" y="2776826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Provider</a:t>
              </a:r>
            </a:p>
          </p:txBody>
        </p:sp>
        <p:sp>
          <p:nvSpPr>
            <p:cNvPr id="171" name="Title 6">
              <a:extLst>
                <a:ext uri="{FF2B5EF4-FFF2-40B4-BE49-F238E27FC236}">
                  <a16:creationId xmlns:a16="http://schemas.microsoft.com/office/drawing/2014/main" id="{7F45DE4B-E84E-B041-AB0A-BA3BDBE5E9C7}"/>
                </a:ext>
              </a:extLst>
            </p:cNvPr>
            <p:cNvSpPr txBox="1">
              <a:spLocks/>
            </p:cNvSpPr>
            <p:nvPr/>
          </p:nvSpPr>
          <p:spPr>
            <a:xfrm>
              <a:off x="1850307" y="3180340"/>
              <a:ext cx="1541623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Customer</a:t>
              </a:r>
            </a:p>
          </p:txBody>
        </p:sp>
        <p:cxnSp>
          <p:nvCxnSpPr>
            <p:cNvPr id="172" name="Elbow Connector 171">
              <a:extLst>
                <a:ext uri="{FF2B5EF4-FFF2-40B4-BE49-F238E27FC236}">
                  <a16:creationId xmlns:a16="http://schemas.microsoft.com/office/drawing/2014/main" id="{3CC84D7B-82E8-0441-905B-19E56DB330DD}"/>
                </a:ext>
              </a:extLst>
            </p:cNvPr>
            <p:cNvCxnSpPr>
              <a:cxnSpLocks/>
              <a:stCxn id="171" idx="1"/>
              <a:endCxn id="165" idx="1"/>
            </p:cNvCxnSpPr>
            <p:nvPr/>
          </p:nvCxnSpPr>
          <p:spPr>
            <a:xfrm rot="10800000" flipH="1">
              <a:off x="1850306" y="2970213"/>
              <a:ext cx="443653" cy="403514"/>
            </a:xfrm>
            <a:prstGeom prst="bentConnector3">
              <a:avLst>
                <a:gd name="adj1" fmla="val -5152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itle 6">
              <a:extLst>
                <a:ext uri="{FF2B5EF4-FFF2-40B4-BE49-F238E27FC236}">
                  <a16:creationId xmlns:a16="http://schemas.microsoft.com/office/drawing/2014/main" id="{E98C8D21-4D06-7146-803C-EBA04D255EC2}"/>
                </a:ext>
              </a:extLst>
            </p:cNvPr>
            <p:cNvSpPr txBox="1">
              <a:spLocks/>
            </p:cNvSpPr>
            <p:nvPr/>
          </p:nvSpPr>
          <p:spPr>
            <a:xfrm>
              <a:off x="257530" y="3035224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$$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7E63FD5-AFA2-2344-8918-836BAFF6A8AC}"/>
              </a:ext>
            </a:extLst>
          </p:cNvPr>
          <p:cNvGrpSpPr/>
          <p:nvPr/>
        </p:nvGrpSpPr>
        <p:grpSpPr>
          <a:xfrm>
            <a:off x="268419" y="4872135"/>
            <a:ext cx="3410582" cy="790287"/>
            <a:chOff x="257530" y="2776826"/>
            <a:chExt cx="3410582" cy="790287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FF503F6-3399-234D-BACF-152E3297A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3135" y="2941616"/>
              <a:ext cx="340652" cy="429864"/>
            </a:xfrm>
            <a:prstGeom prst="line">
              <a:avLst/>
            </a:prstGeom>
            <a:ln w="25400" cap="rnd">
              <a:solidFill>
                <a:srgbClr val="226E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itle 6">
              <a:extLst>
                <a:ext uri="{FF2B5EF4-FFF2-40B4-BE49-F238E27FC236}">
                  <a16:creationId xmlns:a16="http://schemas.microsoft.com/office/drawing/2014/main" id="{2203ED51-3E40-A245-81F3-A31F6224C36B}"/>
                </a:ext>
              </a:extLst>
            </p:cNvPr>
            <p:cNvSpPr txBox="1">
              <a:spLocks/>
            </p:cNvSpPr>
            <p:nvPr/>
          </p:nvSpPr>
          <p:spPr>
            <a:xfrm>
              <a:off x="2293960" y="2776826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Provider</a:t>
              </a:r>
            </a:p>
          </p:txBody>
        </p:sp>
        <p:sp>
          <p:nvSpPr>
            <p:cNvPr id="177" name="Title 6">
              <a:extLst>
                <a:ext uri="{FF2B5EF4-FFF2-40B4-BE49-F238E27FC236}">
                  <a16:creationId xmlns:a16="http://schemas.microsoft.com/office/drawing/2014/main" id="{458882FF-5ED9-FE4E-B42E-B3DF6F01B402}"/>
                </a:ext>
              </a:extLst>
            </p:cNvPr>
            <p:cNvSpPr txBox="1">
              <a:spLocks/>
            </p:cNvSpPr>
            <p:nvPr/>
          </p:nvSpPr>
          <p:spPr>
            <a:xfrm>
              <a:off x="1850307" y="3180340"/>
              <a:ext cx="1541623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Customer</a:t>
              </a:r>
            </a:p>
          </p:txBody>
        </p: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B068EA9D-2AB1-1F4D-BB0B-C564866B30B5}"/>
                </a:ext>
              </a:extLst>
            </p:cNvPr>
            <p:cNvCxnSpPr>
              <a:cxnSpLocks/>
              <a:stCxn id="177" idx="1"/>
              <a:endCxn id="176" idx="1"/>
            </p:cNvCxnSpPr>
            <p:nvPr/>
          </p:nvCxnSpPr>
          <p:spPr>
            <a:xfrm rot="10800000" flipH="1">
              <a:off x="1850306" y="2970213"/>
              <a:ext cx="443653" cy="403514"/>
            </a:xfrm>
            <a:prstGeom prst="bentConnector3">
              <a:avLst>
                <a:gd name="adj1" fmla="val -5152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itle 6">
              <a:extLst>
                <a:ext uri="{FF2B5EF4-FFF2-40B4-BE49-F238E27FC236}">
                  <a16:creationId xmlns:a16="http://schemas.microsoft.com/office/drawing/2014/main" id="{4FD6AAD4-F34F-414B-9823-8C70849EE9BA}"/>
                </a:ext>
              </a:extLst>
            </p:cNvPr>
            <p:cNvSpPr txBox="1">
              <a:spLocks/>
            </p:cNvSpPr>
            <p:nvPr/>
          </p:nvSpPr>
          <p:spPr>
            <a:xfrm>
              <a:off x="257530" y="3035224"/>
              <a:ext cx="1374152" cy="38677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400" b="1" dirty="0"/>
                <a:t>$</a:t>
              </a:r>
            </a:p>
          </p:txBody>
        </p:sp>
      </p:grpSp>
      <p:sp>
        <p:nvSpPr>
          <p:cNvPr id="181" name="Title 6">
            <a:extLst>
              <a:ext uri="{FF2B5EF4-FFF2-40B4-BE49-F238E27FC236}">
                <a16:creationId xmlns:a16="http://schemas.microsoft.com/office/drawing/2014/main" id="{A57D5601-E3A4-BF42-8C7B-6E62A55603CE}"/>
              </a:ext>
            </a:extLst>
          </p:cNvPr>
          <p:cNvSpPr txBox="1">
            <a:spLocks/>
          </p:cNvSpPr>
          <p:nvPr/>
        </p:nvSpPr>
        <p:spPr>
          <a:xfrm>
            <a:off x="7000190" y="3552075"/>
            <a:ext cx="1487446" cy="386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Peers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77055081-411C-9845-8DDC-CB06D936AAF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65226" y="3104798"/>
            <a:ext cx="477428" cy="477428"/>
          </a:xfrm>
          <a:prstGeom prst="rect">
            <a:avLst/>
          </a:prstGeom>
        </p:spPr>
      </p:pic>
      <p:sp>
        <p:nvSpPr>
          <p:cNvPr id="183" name="Title 6">
            <a:extLst>
              <a:ext uri="{FF2B5EF4-FFF2-40B4-BE49-F238E27FC236}">
                <a16:creationId xmlns:a16="http://schemas.microsoft.com/office/drawing/2014/main" id="{F6AD6E16-710E-A348-AC2D-9B8CF36E24D0}"/>
              </a:ext>
            </a:extLst>
          </p:cNvPr>
          <p:cNvSpPr txBox="1">
            <a:spLocks/>
          </p:cNvSpPr>
          <p:nvPr/>
        </p:nvSpPr>
        <p:spPr>
          <a:xfrm>
            <a:off x="7488866" y="3010221"/>
            <a:ext cx="623235" cy="727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$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1F628D-906D-A14A-B8E8-78745CD5B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1808" y="1218036"/>
            <a:ext cx="572864" cy="572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A63B29-5E68-4E4D-BF41-0617D7456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3329" y="1263382"/>
            <a:ext cx="1178479" cy="306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2349CE-9C0B-464A-88F0-7F4739A14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8774" y="1625510"/>
            <a:ext cx="909660" cy="3823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FEF254-8B9A-294E-9962-F7B7EADE2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6796" y="1649145"/>
            <a:ext cx="1465943" cy="8245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394117-4FE8-AF4E-B2C4-1ABEDCB198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9501" y="2277342"/>
            <a:ext cx="1358739" cy="4951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E95C99-99D4-764F-A5D0-AADCCE560B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45137" y="2376167"/>
            <a:ext cx="406972" cy="4069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420BC9-9EF0-2D4B-93A5-FBBFF18462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9527" y="2793149"/>
            <a:ext cx="771503" cy="2784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7C6BB59-5E56-EF4B-9711-71ECAD1F3C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59037" y="3137190"/>
            <a:ext cx="864544" cy="3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1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E96ED29B-8A9F-7B4E-8A87-88B3C9BC82DC}"/>
              </a:ext>
            </a:extLst>
          </p:cNvPr>
          <p:cNvSpPr/>
          <p:nvPr/>
        </p:nvSpPr>
        <p:spPr>
          <a:xfrm>
            <a:off x="8438413" y="2777511"/>
            <a:ext cx="1326925" cy="925809"/>
          </a:xfrm>
          <a:prstGeom prst="roundRect">
            <a:avLst/>
          </a:prstGeom>
          <a:solidFill>
            <a:srgbClr val="B3CDED"/>
          </a:solidFill>
          <a:ln w="57150">
            <a:solidFill>
              <a:srgbClr val="226E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A8938-ABF4-A14E-B4A3-83311383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eXchange Point (IXP)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A25F98-ED00-C548-866C-FC1425B2316E}"/>
              </a:ext>
            </a:extLst>
          </p:cNvPr>
          <p:cNvGrpSpPr/>
          <p:nvPr/>
        </p:nvGrpSpPr>
        <p:grpSpPr>
          <a:xfrm>
            <a:off x="409073" y="1536911"/>
            <a:ext cx="5267480" cy="3189635"/>
            <a:chOff x="1312105" y="1382365"/>
            <a:chExt cx="7477130" cy="45276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45E801-D770-C949-BD63-5B135A7B11E9}"/>
                </a:ext>
              </a:extLst>
            </p:cNvPr>
            <p:cNvGrpSpPr/>
            <p:nvPr/>
          </p:nvGrpSpPr>
          <p:grpSpPr>
            <a:xfrm>
              <a:off x="1312105" y="2868041"/>
              <a:ext cx="2090662" cy="1295920"/>
              <a:chOff x="2634551" y="1483033"/>
              <a:chExt cx="2560663" cy="158725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927D63-8EA0-7E4A-A2AD-EB7C7643A7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4" b="18699"/>
              <a:stretch/>
            </p:blipFill>
            <p:spPr>
              <a:xfrm>
                <a:off x="2634551" y="1483033"/>
                <a:ext cx="2560663" cy="1587255"/>
              </a:xfrm>
              <a:prstGeom prst="rect">
                <a:avLst/>
              </a:prstGeom>
            </p:spPr>
          </p:pic>
          <p:sp>
            <p:nvSpPr>
              <p:cNvPr id="11" name="Title 6">
                <a:extLst>
                  <a:ext uri="{FF2B5EF4-FFF2-40B4-BE49-F238E27FC236}">
                    <a16:creationId xmlns:a16="http://schemas.microsoft.com/office/drawing/2014/main" id="{E38BB31C-2FF0-6247-8666-9210813F7F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273" y="1808832"/>
                <a:ext cx="2037733" cy="1166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endParaRPr lang="en-US" sz="20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66AA3E-2D43-E543-9D24-6318271A83BE}"/>
                </a:ext>
              </a:extLst>
            </p:cNvPr>
            <p:cNvGrpSpPr/>
            <p:nvPr/>
          </p:nvGrpSpPr>
          <p:grpSpPr>
            <a:xfrm>
              <a:off x="2534379" y="4614097"/>
              <a:ext cx="2090662" cy="1295920"/>
              <a:chOff x="2634551" y="1483033"/>
              <a:chExt cx="2560663" cy="158725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AEAC7FE-DA7F-5249-BEB0-A45F179989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4" b="18699"/>
              <a:stretch/>
            </p:blipFill>
            <p:spPr>
              <a:xfrm>
                <a:off x="2634551" y="1483033"/>
                <a:ext cx="2560663" cy="1587255"/>
              </a:xfrm>
              <a:prstGeom prst="rect">
                <a:avLst/>
              </a:prstGeom>
            </p:spPr>
          </p:pic>
          <p:sp>
            <p:nvSpPr>
              <p:cNvPr id="17" name="Title 6">
                <a:extLst>
                  <a:ext uri="{FF2B5EF4-FFF2-40B4-BE49-F238E27FC236}">
                    <a16:creationId xmlns:a16="http://schemas.microsoft.com/office/drawing/2014/main" id="{1EAC5D85-C772-584E-A150-74AAE32D61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273" y="1808832"/>
                <a:ext cx="2037733" cy="1166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endParaRPr lang="en-US" sz="20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D5D8F37-6524-0E4B-8B8E-3F5F7E2D5604}"/>
                </a:ext>
              </a:extLst>
            </p:cNvPr>
            <p:cNvGrpSpPr/>
            <p:nvPr/>
          </p:nvGrpSpPr>
          <p:grpSpPr>
            <a:xfrm>
              <a:off x="5375313" y="4614097"/>
              <a:ext cx="2090662" cy="1295920"/>
              <a:chOff x="2634551" y="1483033"/>
              <a:chExt cx="2560663" cy="158725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0777AC0-DC4B-2F49-8F20-7881B95A6B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4" b="18699"/>
              <a:stretch/>
            </p:blipFill>
            <p:spPr>
              <a:xfrm>
                <a:off x="2634551" y="1483033"/>
                <a:ext cx="2560663" cy="1587255"/>
              </a:xfrm>
              <a:prstGeom prst="rect">
                <a:avLst/>
              </a:prstGeom>
            </p:spPr>
          </p:pic>
          <p:sp>
            <p:nvSpPr>
              <p:cNvPr id="20" name="Title 6">
                <a:extLst>
                  <a:ext uri="{FF2B5EF4-FFF2-40B4-BE49-F238E27FC236}">
                    <a16:creationId xmlns:a16="http://schemas.microsoft.com/office/drawing/2014/main" id="{E48D2DD0-FCF2-464D-A7C7-2860F1AD9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273" y="1808832"/>
                <a:ext cx="2037733" cy="1166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endParaRPr lang="en-US" sz="20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5782283-A99A-4843-ACE8-762E4A095149}"/>
                </a:ext>
              </a:extLst>
            </p:cNvPr>
            <p:cNvGrpSpPr/>
            <p:nvPr/>
          </p:nvGrpSpPr>
          <p:grpSpPr>
            <a:xfrm>
              <a:off x="3954846" y="1382365"/>
              <a:ext cx="2090662" cy="1295920"/>
              <a:chOff x="2634551" y="1483033"/>
              <a:chExt cx="2560663" cy="158725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817503D-5D06-BA4E-86DA-60A87A193C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4" b="18699"/>
              <a:stretch/>
            </p:blipFill>
            <p:spPr>
              <a:xfrm>
                <a:off x="2634551" y="1483033"/>
                <a:ext cx="2560663" cy="1587255"/>
              </a:xfrm>
              <a:prstGeom prst="rect">
                <a:avLst/>
              </a:prstGeom>
            </p:spPr>
          </p:pic>
          <p:sp>
            <p:nvSpPr>
              <p:cNvPr id="23" name="Title 6">
                <a:extLst>
                  <a:ext uri="{FF2B5EF4-FFF2-40B4-BE49-F238E27FC236}">
                    <a16:creationId xmlns:a16="http://schemas.microsoft.com/office/drawing/2014/main" id="{40BDCAE5-B9B5-614D-8AE3-A1B63C827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273" y="1808832"/>
                <a:ext cx="2037733" cy="1166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endParaRPr lang="en-US" sz="200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944D30-6ACF-A746-B48B-D14471F24B67}"/>
                </a:ext>
              </a:extLst>
            </p:cNvPr>
            <p:cNvGrpSpPr/>
            <p:nvPr/>
          </p:nvGrpSpPr>
          <p:grpSpPr>
            <a:xfrm>
              <a:off x="6698573" y="2877384"/>
              <a:ext cx="2090662" cy="1295920"/>
              <a:chOff x="2634551" y="1483033"/>
              <a:chExt cx="2560663" cy="158725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1DE91FD-E01B-5649-AE32-D23C91D436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9314" b="18699"/>
              <a:stretch/>
            </p:blipFill>
            <p:spPr>
              <a:xfrm>
                <a:off x="2634551" y="1483033"/>
                <a:ext cx="2560663" cy="1587255"/>
              </a:xfrm>
              <a:prstGeom prst="rect">
                <a:avLst/>
              </a:prstGeom>
            </p:spPr>
          </p:pic>
          <p:sp>
            <p:nvSpPr>
              <p:cNvPr id="26" name="Title 6">
                <a:extLst>
                  <a:ext uri="{FF2B5EF4-FFF2-40B4-BE49-F238E27FC236}">
                    <a16:creationId xmlns:a16="http://schemas.microsoft.com/office/drawing/2014/main" id="{D2C04452-E943-F94D-991F-B7260F0071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1273" y="1808832"/>
                <a:ext cx="2037733" cy="116606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Avenir Book" panose="02000503020000020003" pitchFamily="2" charset="0"/>
                    <a:ea typeface="+mj-ea"/>
                    <a:cs typeface="+mj-cs"/>
                  </a:defRPr>
                </a:lvl1pPr>
              </a:lstStyle>
              <a:p>
                <a:pPr algn="ctr"/>
                <a:endParaRPr lang="en-US" sz="2000" dirty="0"/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85A09A-B3E5-D24C-9D4A-F52239D06F8B}"/>
                </a:ext>
              </a:extLst>
            </p:cNvPr>
            <p:cNvSpPr/>
            <p:nvPr/>
          </p:nvSpPr>
          <p:spPr>
            <a:xfrm flipH="1">
              <a:off x="3127253" y="3540119"/>
              <a:ext cx="378380" cy="3783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855C93F-36A5-BA46-94CD-2C4B31CB67C6}"/>
                </a:ext>
              </a:extLst>
            </p:cNvPr>
            <p:cNvSpPr/>
            <p:nvPr/>
          </p:nvSpPr>
          <p:spPr>
            <a:xfrm flipH="1">
              <a:off x="4774456" y="2411209"/>
              <a:ext cx="378380" cy="3783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46D1DE-4201-E648-A8C2-8D2C836B6D00}"/>
                </a:ext>
              </a:extLst>
            </p:cNvPr>
            <p:cNvSpPr/>
            <p:nvPr/>
          </p:nvSpPr>
          <p:spPr>
            <a:xfrm flipH="1">
              <a:off x="6625511" y="3540119"/>
              <a:ext cx="378380" cy="3783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DB02FA-C9F2-5A46-B796-18B58C37515F}"/>
                </a:ext>
              </a:extLst>
            </p:cNvPr>
            <p:cNvSpPr/>
            <p:nvPr/>
          </p:nvSpPr>
          <p:spPr>
            <a:xfrm flipH="1">
              <a:off x="6004991" y="4561677"/>
              <a:ext cx="378380" cy="3783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26BE57-27DC-F542-8B50-4567BEB2F738}"/>
                </a:ext>
              </a:extLst>
            </p:cNvPr>
            <p:cNvSpPr/>
            <p:nvPr/>
          </p:nvSpPr>
          <p:spPr>
            <a:xfrm flipH="1">
              <a:off x="3771642" y="4561677"/>
              <a:ext cx="378380" cy="37838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651745-5CF6-7F4F-BDCA-08A3B07A4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5835" y="2613992"/>
              <a:ext cx="1023730" cy="2146851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16BDC1-169B-DC40-8F00-1149821B217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565" y="2633870"/>
              <a:ext cx="1232452" cy="2136913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1778E5-94D2-4746-A6D2-271A3860888A}"/>
                </a:ext>
              </a:extLst>
            </p:cNvPr>
            <p:cNvCxnSpPr>
              <a:cxnSpLocks/>
            </p:cNvCxnSpPr>
            <p:nvPr/>
          </p:nvCxnSpPr>
          <p:spPr>
            <a:xfrm>
              <a:off x="4979504" y="2633870"/>
              <a:ext cx="1828800" cy="1103243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F37AB33-68EB-F649-99C5-5152AAFC5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9548" y="3737113"/>
              <a:ext cx="3478695" cy="9939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E0861F8-E2F9-D34A-B13A-8A387F987C88}"/>
                </a:ext>
              </a:extLst>
            </p:cNvPr>
            <p:cNvCxnSpPr>
              <a:cxnSpLocks/>
            </p:cNvCxnSpPr>
            <p:nvPr/>
          </p:nvCxnSpPr>
          <p:spPr>
            <a:xfrm>
              <a:off x="3329609" y="3737114"/>
              <a:ext cx="655982" cy="993912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D70BCC7-59FF-B049-BBE1-7B9171BD86D3}"/>
                </a:ext>
              </a:extLst>
            </p:cNvPr>
            <p:cNvCxnSpPr>
              <a:cxnSpLocks/>
            </p:cNvCxnSpPr>
            <p:nvPr/>
          </p:nvCxnSpPr>
          <p:spPr>
            <a:xfrm>
              <a:off x="3339548" y="3737114"/>
              <a:ext cx="2832652" cy="1003851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8189A67-CA54-2040-B85A-888C9805E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5591" y="3766930"/>
              <a:ext cx="2832652" cy="983974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82B5999-B3AD-4C4F-8BE6-8D94927FF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5713" y="4770783"/>
              <a:ext cx="2226365" cy="19879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071CB0-7281-B845-A41E-F1C4D486CB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200" y="3756992"/>
              <a:ext cx="655983" cy="993912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C99CF67-E00D-E341-8801-BA587D977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9609" y="2623930"/>
              <a:ext cx="1649895" cy="1113183"/>
            </a:xfrm>
            <a:prstGeom prst="line">
              <a:avLst/>
            </a:prstGeom>
            <a:ln w="25400" cap="rnd">
              <a:solidFill>
                <a:srgbClr val="44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FABD7D3-356E-B24A-AFA9-B9A193857A78}"/>
              </a:ext>
            </a:extLst>
          </p:cNvPr>
          <p:cNvGrpSpPr/>
          <p:nvPr/>
        </p:nvGrpSpPr>
        <p:grpSpPr>
          <a:xfrm>
            <a:off x="6408886" y="2583552"/>
            <a:ext cx="1472827" cy="912948"/>
            <a:chOff x="2634551" y="1483033"/>
            <a:chExt cx="2560663" cy="1587255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D0E806F-C437-3E4D-B1E7-BE8B13F52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112" name="Title 6">
              <a:extLst>
                <a:ext uri="{FF2B5EF4-FFF2-40B4-BE49-F238E27FC236}">
                  <a16:creationId xmlns:a16="http://schemas.microsoft.com/office/drawing/2014/main" id="{FA45248E-A069-FD44-8A7E-F79B4666244F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endParaRPr lang="en-US" sz="20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D6EE12C-BD98-404D-9067-15BF4AA72BB3}"/>
              </a:ext>
            </a:extLst>
          </p:cNvPr>
          <p:cNvGrpSpPr/>
          <p:nvPr/>
        </p:nvGrpSpPr>
        <p:grpSpPr>
          <a:xfrm>
            <a:off x="7269952" y="3813612"/>
            <a:ext cx="1472827" cy="912948"/>
            <a:chOff x="2634551" y="1483033"/>
            <a:chExt cx="2560663" cy="1587255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56B2AE5-A36E-6043-9A3B-3975AA4CE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110" name="Title 6">
              <a:extLst>
                <a:ext uri="{FF2B5EF4-FFF2-40B4-BE49-F238E27FC236}">
                  <a16:creationId xmlns:a16="http://schemas.microsoft.com/office/drawing/2014/main" id="{5A40D534-E35C-3046-BA41-76E26DF0A6F2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endParaRPr lang="en-US" sz="20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FCB985-C4E6-6045-B6A2-4C67D04FD418}"/>
              </a:ext>
            </a:extLst>
          </p:cNvPr>
          <p:cNvGrpSpPr/>
          <p:nvPr/>
        </p:nvGrpSpPr>
        <p:grpSpPr>
          <a:xfrm>
            <a:off x="9271330" y="3813612"/>
            <a:ext cx="1472827" cy="912948"/>
            <a:chOff x="2634551" y="1483033"/>
            <a:chExt cx="2560663" cy="1587255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0DE7139-66BD-E84E-8090-18DFED420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108" name="Title 6">
              <a:extLst>
                <a:ext uri="{FF2B5EF4-FFF2-40B4-BE49-F238E27FC236}">
                  <a16:creationId xmlns:a16="http://schemas.microsoft.com/office/drawing/2014/main" id="{488FED2B-EE50-364D-863B-B85CC24CCAC9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endParaRPr lang="en-US" sz="20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B369619-EFFB-5B45-9AE8-0C37567392CB}"/>
              </a:ext>
            </a:extLst>
          </p:cNvPr>
          <p:cNvGrpSpPr/>
          <p:nvPr/>
        </p:nvGrpSpPr>
        <p:grpSpPr>
          <a:xfrm>
            <a:off x="8270641" y="1536925"/>
            <a:ext cx="1472827" cy="912948"/>
            <a:chOff x="2634551" y="1483033"/>
            <a:chExt cx="2560663" cy="1587255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FE3BF0D-13F1-0144-AD15-AC5184F4A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106" name="Title 6">
              <a:extLst>
                <a:ext uri="{FF2B5EF4-FFF2-40B4-BE49-F238E27FC236}">
                  <a16:creationId xmlns:a16="http://schemas.microsoft.com/office/drawing/2014/main" id="{32D26CC1-F851-934F-9F3D-B8BDDE04D880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endParaRPr lang="en-US" sz="20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FCD1E1B-8724-7443-B7B1-E842EFFFD21E}"/>
              </a:ext>
            </a:extLst>
          </p:cNvPr>
          <p:cNvGrpSpPr/>
          <p:nvPr/>
        </p:nvGrpSpPr>
        <p:grpSpPr>
          <a:xfrm>
            <a:off x="10203539" y="2590134"/>
            <a:ext cx="1472827" cy="912948"/>
            <a:chOff x="2634551" y="1483033"/>
            <a:chExt cx="2560663" cy="1587255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D771287B-EA66-B444-8814-603DB0A06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314" b="18699"/>
            <a:stretch/>
          </p:blipFill>
          <p:spPr>
            <a:xfrm>
              <a:off x="2634551" y="1483033"/>
              <a:ext cx="2560663" cy="1587255"/>
            </a:xfrm>
            <a:prstGeom prst="rect">
              <a:avLst/>
            </a:prstGeom>
          </p:spPr>
        </p:pic>
        <p:sp>
          <p:nvSpPr>
            <p:cNvPr id="104" name="Title 6">
              <a:extLst>
                <a:ext uri="{FF2B5EF4-FFF2-40B4-BE49-F238E27FC236}">
                  <a16:creationId xmlns:a16="http://schemas.microsoft.com/office/drawing/2014/main" id="{FF60A26D-A8F2-E347-B2ED-3871BD9F36D5}"/>
                </a:ext>
              </a:extLst>
            </p:cNvPr>
            <p:cNvSpPr txBox="1">
              <a:spLocks/>
            </p:cNvSpPr>
            <p:nvPr/>
          </p:nvSpPr>
          <p:spPr>
            <a:xfrm>
              <a:off x="2851273" y="1808832"/>
              <a:ext cx="2037733" cy="11660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venir Book" panose="02000503020000020003" pitchFamily="2" charset="0"/>
                  <a:ea typeface="+mj-ea"/>
                  <a:cs typeface="+mj-cs"/>
                </a:defRPr>
              </a:lvl1pPr>
            </a:lstStyle>
            <a:p>
              <a:pPr algn="ctr"/>
              <a:endParaRPr lang="en-US" sz="2000" dirty="0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46C9B49-C788-5F4C-9A0A-8AD5072AC0EB}"/>
              </a:ext>
            </a:extLst>
          </p:cNvPr>
          <p:cNvCxnSpPr>
            <a:cxnSpLocks/>
            <a:endCxn id="157" idx="1"/>
          </p:cNvCxnSpPr>
          <p:nvPr/>
        </p:nvCxnSpPr>
        <p:spPr>
          <a:xfrm flipH="1">
            <a:off x="9312129" y="2042809"/>
            <a:ext cx="765726" cy="966055"/>
          </a:xfrm>
          <a:prstGeom prst="line">
            <a:avLst/>
          </a:prstGeom>
          <a:ln w="12700" cap="rnd">
            <a:solidFill>
              <a:srgbClr val="4453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E79875F-2ECD-9344-915F-E0433B401797}"/>
              </a:ext>
            </a:extLst>
          </p:cNvPr>
          <p:cNvCxnSpPr>
            <a:cxnSpLocks/>
          </p:cNvCxnSpPr>
          <p:nvPr/>
        </p:nvCxnSpPr>
        <p:spPr>
          <a:xfrm flipH="1">
            <a:off x="1827478" y="2362845"/>
            <a:ext cx="1162316" cy="784214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BE0A4C2-4D34-2B47-A2BB-39E242D68C58}"/>
              </a:ext>
            </a:extLst>
          </p:cNvPr>
          <p:cNvCxnSpPr>
            <a:cxnSpLocks/>
          </p:cNvCxnSpPr>
          <p:nvPr/>
        </p:nvCxnSpPr>
        <p:spPr>
          <a:xfrm flipH="1">
            <a:off x="2204093" y="2441946"/>
            <a:ext cx="721196" cy="1512411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30026FD-0515-AD45-81FB-FC46A9A9C82E}"/>
              </a:ext>
            </a:extLst>
          </p:cNvPr>
          <p:cNvCxnSpPr>
            <a:cxnSpLocks/>
          </p:cNvCxnSpPr>
          <p:nvPr/>
        </p:nvCxnSpPr>
        <p:spPr>
          <a:xfrm>
            <a:off x="3064149" y="2470511"/>
            <a:ext cx="868236" cy="1505410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6EB5A74-81E7-D24F-AB8E-C341884BA7DB}"/>
              </a:ext>
            </a:extLst>
          </p:cNvPr>
          <p:cNvCxnSpPr>
            <a:cxnSpLocks/>
          </p:cNvCxnSpPr>
          <p:nvPr/>
        </p:nvCxnSpPr>
        <p:spPr>
          <a:xfrm>
            <a:off x="3099479" y="2438637"/>
            <a:ext cx="1288351" cy="777211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5B66A65-478E-674A-B21B-437F81AA8488}"/>
              </a:ext>
            </a:extLst>
          </p:cNvPr>
          <p:cNvCxnSpPr>
            <a:cxnSpLocks/>
          </p:cNvCxnSpPr>
          <p:nvPr/>
        </p:nvCxnSpPr>
        <p:spPr>
          <a:xfrm flipV="1">
            <a:off x="1929250" y="3158149"/>
            <a:ext cx="2450667" cy="7002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656FF3D-0414-2B44-B34B-7A258BB74337}"/>
              </a:ext>
            </a:extLst>
          </p:cNvPr>
          <p:cNvCxnSpPr>
            <a:cxnSpLocks/>
          </p:cNvCxnSpPr>
          <p:nvPr/>
        </p:nvCxnSpPr>
        <p:spPr>
          <a:xfrm flipV="1">
            <a:off x="2342607" y="3150134"/>
            <a:ext cx="1995543" cy="693189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E6E8D6E2-20CD-3249-869A-5012042E120A}"/>
              </a:ext>
            </a:extLst>
          </p:cNvPr>
          <p:cNvCxnSpPr>
            <a:cxnSpLocks/>
          </p:cNvCxnSpPr>
          <p:nvPr/>
        </p:nvCxnSpPr>
        <p:spPr>
          <a:xfrm>
            <a:off x="1882378" y="3256164"/>
            <a:ext cx="1995543" cy="707192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74E0E99-A1FA-E84B-A757-0245CB8996B0}"/>
              </a:ext>
            </a:extLst>
          </p:cNvPr>
          <p:cNvCxnSpPr>
            <a:cxnSpLocks/>
          </p:cNvCxnSpPr>
          <p:nvPr/>
        </p:nvCxnSpPr>
        <p:spPr>
          <a:xfrm flipV="1">
            <a:off x="2340088" y="3961448"/>
            <a:ext cx="1568427" cy="14004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5A15B5D-0FB2-D14F-BDC3-FC4A538ABAC6}"/>
              </a:ext>
            </a:extLst>
          </p:cNvPr>
          <p:cNvCxnSpPr>
            <a:cxnSpLocks/>
          </p:cNvCxnSpPr>
          <p:nvPr/>
        </p:nvCxnSpPr>
        <p:spPr>
          <a:xfrm flipH="1">
            <a:off x="3875132" y="3209072"/>
            <a:ext cx="462126" cy="700190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9275610-8A69-764B-BB5E-9E4D9DD64626}"/>
              </a:ext>
            </a:extLst>
          </p:cNvPr>
          <p:cNvCxnSpPr>
            <a:cxnSpLocks/>
          </p:cNvCxnSpPr>
          <p:nvPr/>
        </p:nvCxnSpPr>
        <p:spPr>
          <a:xfrm>
            <a:off x="1827478" y="3279506"/>
            <a:ext cx="462125" cy="700190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0A78B2-F903-5D4B-9C32-E2FC467BA0AD}"/>
              </a:ext>
            </a:extLst>
          </p:cNvPr>
          <p:cNvCxnSpPr>
            <a:cxnSpLocks/>
          </p:cNvCxnSpPr>
          <p:nvPr/>
        </p:nvCxnSpPr>
        <p:spPr>
          <a:xfrm flipV="1">
            <a:off x="7809782" y="3105509"/>
            <a:ext cx="1391727" cy="92016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0C71E4-04D7-7C4D-B136-57285D6CD9C8}"/>
              </a:ext>
            </a:extLst>
          </p:cNvPr>
          <p:cNvCxnSpPr>
            <a:cxnSpLocks/>
          </p:cNvCxnSpPr>
          <p:nvPr/>
        </p:nvCxnSpPr>
        <p:spPr>
          <a:xfrm flipV="1">
            <a:off x="8287110" y="3381555"/>
            <a:ext cx="724618" cy="540588"/>
          </a:xfrm>
          <a:prstGeom prst="line">
            <a:avLst/>
          </a:prstGeom>
          <a:ln w="25400" cap="rnd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51898D1-B781-A54A-B1F4-87E57F0F3074}"/>
              </a:ext>
            </a:extLst>
          </p:cNvPr>
          <p:cNvCxnSpPr>
            <a:cxnSpLocks/>
          </p:cNvCxnSpPr>
          <p:nvPr/>
        </p:nvCxnSpPr>
        <p:spPr>
          <a:xfrm>
            <a:off x="7821284" y="3203275"/>
            <a:ext cx="1155939" cy="161027"/>
          </a:xfrm>
          <a:prstGeom prst="line">
            <a:avLst/>
          </a:prstGeom>
          <a:ln w="25400" cap="rnd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393D6CA-67C4-6841-A6AB-14076DA148A4}"/>
              </a:ext>
            </a:extLst>
          </p:cNvPr>
          <p:cNvCxnSpPr>
            <a:cxnSpLocks/>
          </p:cNvCxnSpPr>
          <p:nvPr/>
        </p:nvCxnSpPr>
        <p:spPr>
          <a:xfrm flipH="1">
            <a:off x="8977224" y="3203275"/>
            <a:ext cx="1322716" cy="172529"/>
          </a:xfrm>
          <a:prstGeom prst="line">
            <a:avLst/>
          </a:prstGeom>
          <a:ln w="25400" cap="rnd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54261CA-6268-4041-BDAE-30E4A342C77F}"/>
              </a:ext>
            </a:extLst>
          </p:cNvPr>
          <p:cNvCxnSpPr>
            <a:cxnSpLocks/>
          </p:cNvCxnSpPr>
          <p:nvPr/>
        </p:nvCxnSpPr>
        <p:spPr>
          <a:xfrm flipH="1" flipV="1">
            <a:off x="8982974" y="2403894"/>
            <a:ext cx="5752" cy="983412"/>
          </a:xfrm>
          <a:prstGeom prst="line">
            <a:avLst/>
          </a:prstGeom>
          <a:ln w="25400" cap="rnd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B069286-F0A5-0D40-8388-99E7BEACA0F0}"/>
              </a:ext>
            </a:extLst>
          </p:cNvPr>
          <p:cNvCxnSpPr>
            <a:cxnSpLocks/>
          </p:cNvCxnSpPr>
          <p:nvPr/>
        </p:nvCxnSpPr>
        <p:spPr>
          <a:xfrm>
            <a:off x="8994476" y="2409645"/>
            <a:ext cx="201282" cy="701615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A1D5276-0DD0-2A4B-AFF0-188A6F1D9629}"/>
              </a:ext>
            </a:extLst>
          </p:cNvPr>
          <p:cNvCxnSpPr>
            <a:cxnSpLocks/>
          </p:cNvCxnSpPr>
          <p:nvPr/>
        </p:nvCxnSpPr>
        <p:spPr>
          <a:xfrm>
            <a:off x="9195758" y="3111260"/>
            <a:ext cx="1092680" cy="86265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3FB4043-0D2D-4A45-88DA-42EF76E25808}"/>
              </a:ext>
            </a:extLst>
          </p:cNvPr>
          <p:cNvCxnSpPr>
            <a:cxnSpLocks/>
          </p:cNvCxnSpPr>
          <p:nvPr/>
        </p:nvCxnSpPr>
        <p:spPr>
          <a:xfrm>
            <a:off x="9218762" y="3099758"/>
            <a:ext cx="638355" cy="799382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415FA197-0393-0444-A4BA-1617602D7038}"/>
              </a:ext>
            </a:extLst>
          </p:cNvPr>
          <p:cNvCxnSpPr>
            <a:cxnSpLocks/>
          </p:cNvCxnSpPr>
          <p:nvPr/>
        </p:nvCxnSpPr>
        <p:spPr>
          <a:xfrm flipH="1" flipV="1">
            <a:off x="8988725" y="3387306"/>
            <a:ext cx="856891" cy="523336"/>
          </a:xfrm>
          <a:prstGeom prst="line">
            <a:avLst/>
          </a:prstGeom>
          <a:ln w="25400" cap="rnd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9A7D9C25-B37C-2E4D-B69C-8FAA5F15E797}"/>
              </a:ext>
            </a:extLst>
          </p:cNvPr>
          <p:cNvCxnSpPr>
            <a:cxnSpLocks/>
          </p:cNvCxnSpPr>
          <p:nvPr/>
        </p:nvCxnSpPr>
        <p:spPr>
          <a:xfrm flipH="1">
            <a:off x="8269857" y="3105509"/>
            <a:ext cx="943154" cy="753374"/>
          </a:xfrm>
          <a:prstGeom prst="line">
            <a:avLst/>
          </a:prstGeom>
          <a:ln w="25400" cap="rnd">
            <a:solidFill>
              <a:srgbClr val="44536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6FEB9B6A-36DF-934B-A73E-0F0B1C389639}"/>
              </a:ext>
            </a:extLst>
          </p:cNvPr>
          <p:cNvSpPr/>
          <p:nvPr/>
        </p:nvSpPr>
        <p:spPr>
          <a:xfrm flipH="1">
            <a:off x="7687619" y="3057017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L3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0ED8A13-89AC-BA43-BD2C-A3DBA8EF0D7C}"/>
              </a:ext>
            </a:extLst>
          </p:cNvPr>
          <p:cNvSpPr/>
          <p:nvPr/>
        </p:nvSpPr>
        <p:spPr>
          <a:xfrm flipH="1">
            <a:off x="8848039" y="2261724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L3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22ABD8A-368B-F247-8D4F-3C8EB8179A7E}"/>
              </a:ext>
            </a:extLst>
          </p:cNvPr>
          <p:cNvSpPr/>
          <p:nvPr/>
        </p:nvSpPr>
        <p:spPr>
          <a:xfrm flipH="1">
            <a:off x="10152068" y="3057017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L3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B0B19B-F0DE-7A4C-96A8-90D2243E4767}"/>
              </a:ext>
            </a:extLst>
          </p:cNvPr>
          <p:cNvSpPr/>
          <p:nvPr/>
        </p:nvSpPr>
        <p:spPr>
          <a:xfrm flipH="1">
            <a:off x="9714925" y="3776683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9C17A8B-BA90-E140-825A-86DE1595021C}"/>
              </a:ext>
            </a:extLst>
          </p:cNvPr>
          <p:cNvSpPr/>
          <p:nvPr/>
        </p:nvSpPr>
        <p:spPr>
          <a:xfrm flipH="1">
            <a:off x="8141578" y="3776683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L3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B3813A8-759F-9046-A7AC-954AABB318D2}"/>
              </a:ext>
            </a:extLst>
          </p:cNvPr>
          <p:cNvSpPr/>
          <p:nvPr/>
        </p:nvSpPr>
        <p:spPr>
          <a:xfrm flipH="1">
            <a:off x="8848038" y="3246697"/>
            <a:ext cx="266561" cy="266561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L2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778454C-BA1C-A647-A61B-2B69E04323F5}"/>
              </a:ext>
            </a:extLst>
          </p:cNvPr>
          <p:cNvSpPr/>
          <p:nvPr/>
        </p:nvSpPr>
        <p:spPr>
          <a:xfrm flipH="1">
            <a:off x="9084605" y="2969827"/>
            <a:ext cx="266561" cy="26656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93" name="Title 6">
            <a:extLst>
              <a:ext uri="{FF2B5EF4-FFF2-40B4-BE49-F238E27FC236}">
                <a16:creationId xmlns:a16="http://schemas.microsoft.com/office/drawing/2014/main" id="{0B79F1E6-DA23-AE42-BD12-7B46692878F6}"/>
              </a:ext>
            </a:extLst>
          </p:cNvPr>
          <p:cNvSpPr txBox="1">
            <a:spLocks/>
          </p:cNvSpPr>
          <p:nvPr/>
        </p:nvSpPr>
        <p:spPr>
          <a:xfrm>
            <a:off x="10007743" y="1675851"/>
            <a:ext cx="2195710" cy="49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BGP route server</a:t>
            </a:r>
            <a:endParaRPr lang="en-US" sz="1600" dirty="0"/>
          </a:p>
        </p:txBody>
      </p:sp>
      <p:sp>
        <p:nvSpPr>
          <p:cNvPr id="194" name="Title 6">
            <a:extLst>
              <a:ext uri="{FF2B5EF4-FFF2-40B4-BE49-F238E27FC236}">
                <a16:creationId xmlns:a16="http://schemas.microsoft.com/office/drawing/2014/main" id="{81526DCA-EC28-644F-BDAF-6C17FB8926DD}"/>
              </a:ext>
            </a:extLst>
          </p:cNvPr>
          <p:cNvSpPr txBox="1">
            <a:spLocks/>
          </p:cNvSpPr>
          <p:nvPr/>
        </p:nvSpPr>
        <p:spPr>
          <a:xfrm>
            <a:off x="8438413" y="2822420"/>
            <a:ext cx="1018899" cy="323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IXP</a:t>
            </a:r>
            <a:endParaRPr lang="en-US" sz="1600" dirty="0"/>
          </a:p>
        </p:txBody>
      </p:sp>
      <p:sp>
        <p:nvSpPr>
          <p:cNvPr id="195" name="Title 6">
            <a:extLst>
              <a:ext uri="{FF2B5EF4-FFF2-40B4-BE49-F238E27FC236}">
                <a16:creationId xmlns:a16="http://schemas.microsoft.com/office/drawing/2014/main" id="{AF10BB07-B339-8C45-8578-18BE54DAC5AA}"/>
              </a:ext>
            </a:extLst>
          </p:cNvPr>
          <p:cNvSpPr txBox="1">
            <a:spLocks/>
          </p:cNvSpPr>
          <p:nvPr/>
        </p:nvSpPr>
        <p:spPr>
          <a:xfrm>
            <a:off x="10322038" y="3499449"/>
            <a:ext cx="1700750" cy="49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/>
              <a:t>Layer 2 switch</a:t>
            </a:r>
            <a:endParaRPr lang="en-US" sz="1600" dirty="0"/>
          </a:p>
        </p:txBody>
      </p:sp>
      <p:sp>
        <p:nvSpPr>
          <p:cNvPr id="196" name="Title 6">
            <a:extLst>
              <a:ext uri="{FF2B5EF4-FFF2-40B4-BE49-F238E27FC236}">
                <a16:creationId xmlns:a16="http://schemas.microsoft.com/office/drawing/2014/main" id="{1FFCD250-9EA3-5F48-A2D8-7A3CEC44994B}"/>
              </a:ext>
            </a:extLst>
          </p:cNvPr>
          <p:cNvSpPr txBox="1">
            <a:spLocks/>
          </p:cNvSpPr>
          <p:nvPr/>
        </p:nvSpPr>
        <p:spPr>
          <a:xfrm>
            <a:off x="867971" y="4889085"/>
            <a:ext cx="4235410" cy="91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Bilateral peering</a:t>
            </a:r>
          </a:p>
        </p:txBody>
      </p:sp>
      <p:sp>
        <p:nvSpPr>
          <p:cNvPr id="197" name="Title 6">
            <a:extLst>
              <a:ext uri="{FF2B5EF4-FFF2-40B4-BE49-F238E27FC236}">
                <a16:creationId xmlns:a16="http://schemas.microsoft.com/office/drawing/2014/main" id="{60122BF7-BF7E-F34E-B84C-3CF2A5557E90}"/>
              </a:ext>
            </a:extLst>
          </p:cNvPr>
          <p:cNvSpPr txBox="1">
            <a:spLocks/>
          </p:cNvSpPr>
          <p:nvPr/>
        </p:nvSpPr>
        <p:spPr>
          <a:xfrm>
            <a:off x="6889349" y="4896074"/>
            <a:ext cx="4235410" cy="912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800" dirty="0"/>
              <a:t>Internet Exchange Point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5F9C922-302D-8043-9B68-84ACB6A5B38F}"/>
              </a:ext>
            </a:extLst>
          </p:cNvPr>
          <p:cNvCxnSpPr>
            <a:cxnSpLocks/>
          </p:cNvCxnSpPr>
          <p:nvPr/>
        </p:nvCxnSpPr>
        <p:spPr>
          <a:xfrm flipH="1" flipV="1">
            <a:off x="9092119" y="3417651"/>
            <a:ext cx="1277566" cy="304801"/>
          </a:xfrm>
          <a:prstGeom prst="line">
            <a:avLst/>
          </a:prstGeom>
          <a:ln w="12700" cap="rnd">
            <a:solidFill>
              <a:srgbClr val="4453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C72C967-0F84-7745-A14E-0B2D528E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200" y="5649816"/>
            <a:ext cx="1033140" cy="86095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AE0C5E6C-2920-6048-A7DE-AB6926DB1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740" y="5738055"/>
            <a:ext cx="1489022" cy="715067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47EEAD2D-2800-4043-BF04-B0286DD2C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831" y="5770223"/>
            <a:ext cx="1122762" cy="6507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A6862-C8EA-514A-9A29-B414A061F6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4-Jul-2019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45F5B-E252-8A4B-9187-E40D5ED810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Routing in the classical Internet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CFEB5-AEEF-0B40-B9D3-D644B9B30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4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moteAutonom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13259</TotalTime>
  <Words>2808</Words>
  <Application>Microsoft Macintosh PowerPoint</Application>
  <PresentationFormat>Widescreen</PresentationFormat>
  <Paragraphs>784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Avenir Book</vt:lpstr>
      <vt:lpstr>Avenir Light</vt:lpstr>
      <vt:lpstr>Calibri</vt:lpstr>
      <vt:lpstr>Consolas</vt:lpstr>
      <vt:lpstr>Office Theme</vt:lpstr>
      <vt:lpstr>Custom Design</vt:lpstr>
      <vt:lpstr>Routing in the Classical Internet</vt:lpstr>
      <vt:lpstr>Intra-domain vs inter-domain routing</vt:lpstr>
      <vt:lpstr>Intra-domain vs inter-domain routing</vt:lpstr>
      <vt:lpstr>Routing protocol algorithms</vt:lpstr>
      <vt:lpstr>Unicast vs multicast routing</vt:lpstr>
      <vt:lpstr>Deep dive into BGP</vt:lpstr>
      <vt:lpstr>Example Internet topology</vt:lpstr>
      <vt:lpstr>Commercial relationships in the Internet</vt:lpstr>
      <vt:lpstr>Internet eXchange Point (IXP)</vt:lpstr>
      <vt:lpstr>Provider – customer traffic</vt:lpstr>
      <vt:lpstr>Peer – peer traffic</vt:lpstr>
      <vt:lpstr>Valley-free routing</vt:lpstr>
      <vt:lpstr>Peering is for direct customer traffic only</vt:lpstr>
      <vt:lpstr>BGP neighbors and BGP sessions</vt:lpstr>
      <vt:lpstr>IBGP versus EBGP</vt:lpstr>
      <vt:lpstr>IBGP full mesh</vt:lpstr>
      <vt:lpstr>Ways to reduce IBGP  full mesh</vt:lpstr>
      <vt:lpstr>BGP sessions run over TCP</vt:lpstr>
      <vt:lpstr>OPEN: Establishing a BGP session</vt:lpstr>
      <vt:lpstr>NOTIFICATION: Closing a BGP session</vt:lpstr>
      <vt:lpstr>KEEPALIVE: Check liveness</vt:lpstr>
      <vt:lpstr>UPDATE: Advertise routes</vt:lpstr>
      <vt:lpstr>UPDATE propagation over multiple ASs</vt:lpstr>
      <vt:lpstr>Indirect nexthop resolution</vt:lpstr>
      <vt:lpstr>AS path for loop detection</vt:lpstr>
      <vt:lpstr>AS path for shortest path selection</vt:lpstr>
      <vt:lpstr>Information in a BGP UPDATE</vt:lpstr>
      <vt:lpstr>Network Layer Reachability Information (NLRI)</vt:lpstr>
      <vt:lpstr>The decision process (= path selection)</vt:lpstr>
      <vt:lpstr>Example BGP route (Juniper)</vt:lpstr>
      <vt:lpstr>BGP policies</vt:lpstr>
      <vt:lpstr>RIB-In, RIB-Local, RIB-Out, FIB</vt:lpstr>
      <vt:lpstr>Example policy (Cisco)</vt:lpstr>
      <vt:lpstr>Example: Internet Service Provider (ISP)</vt:lpstr>
      <vt:lpstr>Single-homed enterprises</vt:lpstr>
      <vt:lpstr>Dual-homed enterprise (active-standby)</vt:lpstr>
      <vt:lpstr>Dual-homed enterprise (active-standby)</vt:lpstr>
      <vt:lpstr>Dual-homed enterprise (a-s optimized)</vt:lpstr>
      <vt:lpstr>BGP security is severely lacking</vt:lpstr>
      <vt:lpstr>Advanced BGP topics (We just scratched the surface)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2607</cp:revision>
  <cp:lastPrinted>2019-03-24T13:39:34Z</cp:lastPrinted>
  <dcterms:created xsi:type="dcterms:W3CDTF">2018-10-12T16:19:54Z</dcterms:created>
  <dcterms:modified xsi:type="dcterms:W3CDTF">2019-07-04T15:37:03Z</dcterms:modified>
</cp:coreProperties>
</file>